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2" r:id="rId2"/>
    <p:sldMasterId id="2147483682" r:id="rId3"/>
    <p:sldMasterId id="2147483694" r:id="rId4"/>
    <p:sldMasterId id="2147483706" r:id="rId5"/>
    <p:sldMasterId id="2147483718" r:id="rId6"/>
  </p:sldMasterIdLst>
  <p:handoutMasterIdLst>
    <p:handoutMasterId r:id="rId30"/>
  </p:handoutMasterIdLst>
  <p:sldIdLst>
    <p:sldId id="257" r:id="rId7"/>
    <p:sldId id="269" r:id="rId8"/>
    <p:sldId id="271" r:id="rId9"/>
    <p:sldId id="288" r:id="rId10"/>
    <p:sldId id="277" r:id="rId11"/>
    <p:sldId id="283" r:id="rId12"/>
    <p:sldId id="291" r:id="rId13"/>
    <p:sldId id="308" r:id="rId14"/>
    <p:sldId id="281" r:id="rId15"/>
    <p:sldId id="282" r:id="rId16"/>
    <p:sldId id="279" r:id="rId17"/>
    <p:sldId id="280" r:id="rId18"/>
    <p:sldId id="303" r:id="rId19"/>
    <p:sldId id="292" r:id="rId20"/>
    <p:sldId id="293" r:id="rId21"/>
    <p:sldId id="294" r:id="rId22"/>
    <p:sldId id="295" r:id="rId23"/>
    <p:sldId id="298" r:id="rId24"/>
    <p:sldId id="299" r:id="rId25"/>
    <p:sldId id="310" r:id="rId26"/>
    <p:sldId id="304" r:id="rId27"/>
    <p:sldId id="305" r:id="rId28"/>
    <p:sldId id="307" r:id="rId29"/>
  </p:sldIdLst>
  <p:sldSz cx="9144000" cy="6858000" type="screen4x3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C044"/>
    <a:srgbClr val="EB7A67"/>
    <a:srgbClr val="EA5329"/>
    <a:srgbClr val="B823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62" autoAdjust="0"/>
  </p:normalViewPr>
  <p:slideViewPr>
    <p:cSldViewPr>
      <p:cViewPr varScale="1">
        <p:scale>
          <a:sx n="106" d="100"/>
          <a:sy n="106" d="100"/>
        </p:scale>
        <p:origin x="127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3834" y="-9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ABAC6F-EB01-4E0C-B728-D5E14603D0A7}" type="datetimeFigureOut">
              <a:rPr lang="fr-FR" smtClean="0"/>
              <a:t>14/03/2022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694B4D-F284-4648-AC94-4A57BF1EA8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42164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1237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0" y="0"/>
            <a:ext cx="2322901" cy="139487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06" r="13972" b="-17037"/>
          <a:stretch/>
        </p:blipFill>
        <p:spPr>
          <a:xfrm>
            <a:off x="6042801" y="0"/>
            <a:ext cx="3101200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54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75821-3F39-4C13-9259-7C9C74A2B7ED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22277-FB45-45D5-8A5F-4E17DDCDA9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493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75821-3F39-4C13-9259-7C9C74A2B7ED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22277-FB45-45D5-8A5F-4E17DDCDA9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79937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75821-3F39-4C13-9259-7C9C74A2B7ED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22277-FB45-45D5-8A5F-4E17DDCDA9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018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75821-3F39-4C13-9259-7C9C74A2B7ED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22277-FB45-45D5-8A5F-4E17DDCDA9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98360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75821-3F39-4C13-9259-7C9C74A2B7ED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22277-FB45-45D5-8A5F-4E17DDCDA9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0112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75821-3F39-4C13-9259-7C9C74A2B7ED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22277-FB45-45D5-8A5F-4E17DDCDA9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6671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75821-3F39-4C13-9259-7C9C74A2B7ED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22277-FB45-45D5-8A5F-4E17DDCDA9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46693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75821-3F39-4C13-9259-7C9C74A2B7ED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22277-FB45-45D5-8A5F-4E17DDCDA9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0666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75821-3F39-4C13-9259-7C9C74A2B7ED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22277-FB45-45D5-8A5F-4E17DDCDA9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05498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75821-3F39-4C13-9259-7C9C74A2B7ED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22277-FB45-45D5-8A5F-4E17DDCDA9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02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041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75821-3F39-4C13-9259-7C9C74A2B7ED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22277-FB45-45D5-8A5F-4E17DDCDA9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3217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75821-3F39-4C13-9259-7C9C74A2B7ED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22277-FB45-45D5-8A5F-4E17DDCDA9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2503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75821-3F39-4C13-9259-7C9C74A2B7ED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22277-FB45-45D5-8A5F-4E17DDCDA9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5286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75821-3F39-4C13-9259-7C9C74A2B7ED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22277-FB45-45D5-8A5F-4E17DDCDA9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1776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75821-3F39-4C13-9259-7C9C74A2B7ED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22277-FB45-45D5-8A5F-4E17DDCDA9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4014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75821-3F39-4C13-9259-7C9C74A2B7ED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22277-FB45-45D5-8A5F-4E17DDCDA9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1599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75821-3F39-4C13-9259-7C9C74A2B7ED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22277-FB45-45D5-8A5F-4E17DDCDA9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6677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75821-3F39-4C13-9259-7C9C74A2B7ED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22277-FB45-45D5-8A5F-4E17DDCDA9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4077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75821-3F39-4C13-9259-7C9C74A2B7ED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22277-FB45-45D5-8A5F-4E17DDCDA9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9031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75821-3F39-4C13-9259-7C9C74A2B7ED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22277-FB45-45D5-8A5F-4E17DDCDA9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847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1237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0" y="6160560"/>
            <a:ext cx="1161451" cy="697440"/>
          </a:xfrm>
          <a:prstGeom prst="rect">
            <a:avLst/>
          </a:prstGeom>
        </p:spPr>
      </p:pic>
      <p:sp>
        <p:nvSpPr>
          <p:cNvPr id="14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79512" y="404664"/>
            <a:ext cx="3816424" cy="273844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 b="0" i="0" cap="all" spc="-100">
                <a:solidFill>
                  <a:schemeClr val="tx1"/>
                </a:solidFill>
                <a:latin typeface="ITC Avant Garde Std Bk" pitchFamily="34" charset="0"/>
              </a:defRPr>
            </a:lvl1pPr>
          </a:lstStyle>
          <a:p>
            <a:r>
              <a:rPr lang="fr-FR" dirty="0" smtClean="0"/>
              <a:t>Nom de l'atelier à modifier dans "En-tête et pied de page</a:t>
            </a:r>
            <a:endParaRPr lang="fr-FR" dirty="0"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0"/>
          </p:nvPr>
        </p:nvSpPr>
        <p:spPr>
          <a:xfrm>
            <a:off x="251520" y="1484784"/>
            <a:ext cx="8640960" cy="4103688"/>
          </a:xfrm>
        </p:spPr>
        <p:txBody>
          <a:bodyPr/>
          <a:lstStyle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7" name="Titr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665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75821-3F39-4C13-9259-7C9C74A2B7ED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22277-FB45-45D5-8A5F-4E17DDCDA9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1263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75821-3F39-4C13-9259-7C9C74A2B7ED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22277-FB45-45D5-8A5F-4E17DDCDA9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2933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75821-3F39-4C13-9259-7C9C74A2B7ED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22277-FB45-45D5-8A5F-4E17DDCDA9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6960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75821-3F39-4C13-9259-7C9C74A2B7ED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22277-FB45-45D5-8A5F-4E17DDCDA9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1947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75821-3F39-4C13-9259-7C9C74A2B7ED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22277-FB45-45D5-8A5F-4E17DDCDA9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6229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75821-3F39-4C13-9259-7C9C74A2B7ED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22277-FB45-45D5-8A5F-4E17DDCDA9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20714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75821-3F39-4C13-9259-7C9C74A2B7ED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22277-FB45-45D5-8A5F-4E17DDCDA9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2511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75821-3F39-4C13-9259-7C9C74A2B7ED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22277-FB45-45D5-8A5F-4E17DDCDA9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29332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75821-3F39-4C13-9259-7C9C74A2B7ED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22277-FB45-45D5-8A5F-4E17DDCDA9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7339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75821-3F39-4C13-9259-7C9C74A2B7ED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22277-FB45-45D5-8A5F-4E17DDCDA9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917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75821-3F39-4C13-9259-7C9C74A2B7ED}" type="datetimeFigureOut">
              <a:rPr lang="fr-FR" smtClean="0"/>
              <a:t>14/03/2022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22277-FB45-45D5-8A5F-4E17DDCDA9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15835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75821-3F39-4C13-9259-7C9C74A2B7ED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22277-FB45-45D5-8A5F-4E17DDCDA9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5926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75821-3F39-4C13-9259-7C9C74A2B7ED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22277-FB45-45D5-8A5F-4E17DDCDA9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85033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75821-3F39-4C13-9259-7C9C74A2B7ED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22277-FB45-45D5-8A5F-4E17DDCDA9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0081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75821-3F39-4C13-9259-7C9C74A2B7ED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22277-FB45-45D5-8A5F-4E17DDCDA9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43824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75821-3F39-4C13-9259-7C9C74A2B7ED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22277-FB45-45D5-8A5F-4E17DDCDA9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5084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75821-3F39-4C13-9259-7C9C74A2B7ED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22277-FB45-45D5-8A5F-4E17DDCDA9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0696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75821-3F39-4C13-9259-7C9C74A2B7ED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22277-FB45-45D5-8A5F-4E17DDCDA9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2507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75821-3F39-4C13-9259-7C9C74A2B7ED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22277-FB45-45D5-8A5F-4E17DDCDA9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5649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75821-3F39-4C13-9259-7C9C74A2B7ED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22277-FB45-45D5-8A5F-4E17DDCDA9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9947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75821-3F39-4C13-9259-7C9C74A2B7ED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22277-FB45-45D5-8A5F-4E17DDCDA9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494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75821-3F39-4C13-9259-7C9C74A2B7ED}" type="datetimeFigureOut">
              <a:rPr lang="fr-FR" smtClean="0"/>
              <a:t>14/03/2022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22277-FB45-45D5-8A5F-4E17DDCDA9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89888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75821-3F39-4C13-9259-7C9C74A2B7ED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22277-FB45-45D5-8A5F-4E17DDCDA9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156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75821-3F39-4C13-9259-7C9C74A2B7ED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22277-FB45-45D5-8A5F-4E17DDCDA9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2994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75821-3F39-4C13-9259-7C9C74A2B7ED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22277-FB45-45D5-8A5F-4E17DDCDA9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6906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1237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0" y="0"/>
            <a:ext cx="2322901" cy="139487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06" r="13972" b="-17037"/>
          <a:stretch/>
        </p:blipFill>
        <p:spPr>
          <a:xfrm>
            <a:off x="6042801" y="0"/>
            <a:ext cx="3101200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02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520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1237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0" y="6160560"/>
            <a:ext cx="1161451" cy="697440"/>
          </a:xfrm>
          <a:prstGeom prst="rect">
            <a:avLst/>
          </a:prstGeom>
        </p:spPr>
      </p:pic>
      <p:sp>
        <p:nvSpPr>
          <p:cNvPr id="14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79512" y="404664"/>
            <a:ext cx="3816424" cy="273844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 b="0" i="0" cap="all" spc="-100">
                <a:solidFill>
                  <a:schemeClr val="tx1"/>
                </a:solidFill>
                <a:latin typeface="ITC Avant Garde Std Bk" pitchFamily="34" charset="0"/>
              </a:defRPr>
            </a:lvl1pPr>
          </a:lstStyle>
          <a:p>
            <a:r>
              <a:rPr lang="fr-FR" dirty="0" smtClean="0">
                <a:solidFill>
                  <a:prstClr val="black"/>
                </a:solidFill>
              </a:rPr>
              <a:t>Nom de l'atelier à modifier dans "En-tête et pied de page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0"/>
          </p:nvPr>
        </p:nvSpPr>
        <p:spPr>
          <a:xfrm>
            <a:off x="251520" y="1484784"/>
            <a:ext cx="8640960" cy="4103688"/>
          </a:xfrm>
        </p:spPr>
        <p:txBody>
          <a:bodyPr/>
          <a:lstStyle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7" name="Titr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052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75821-3F39-4C13-9259-7C9C74A2B7ED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22277-FB45-45D5-8A5F-4E17DDCDA9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413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A:\Animation Promotion\Communication\Charte graphique\Documents Charte graphique 2015 (en cours de travail)\Flers Agglo\Trame\Trame Flers Agglo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2" r="25456" b="8000"/>
          <a:stretch/>
        </p:blipFill>
        <p:spPr bwMode="auto">
          <a:xfrm flipV="1">
            <a:off x="7632848" y="5373216"/>
            <a:ext cx="1511152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5373216"/>
          </a:xfrm>
          <a:prstGeom prst="rect">
            <a:avLst/>
          </a:prstGeom>
          <a:solidFill>
            <a:srgbClr val="75C0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 descr="A:\Animation Promotion\Communication\Charte graphique\Documents Charte graphique 2015 (en cours de travail)\Flers Agglo\Logo\Logo Flers Aggl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0" y="5546779"/>
            <a:ext cx="2232248" cy="1311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Titre du chapitre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844825"/>
            <a:ext cx="8229600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4083252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6" r:id="rId4"/>
    <p:sldLayoutId id="2147483657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800" b="1" kern="1200">
          <a:solidFill>
            <a:schemeClr val="bg1"/>
          </a:solidFill>
          <a:latin typeface="ITC Avant Garde Std Bk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ITC Avant Garde Std Bk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A:\Animation Promotion\Communication\Charte graphique\Documents Charte graphique 2015 (en cours de travail)\Flers Agglo\Trame\Trame Flers Agglo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2" r="25456" b="8000"/>
          <a:stretch/>
        </p:blipFill>
        <p:spPr bwMode="auto">
          <a:xfrm flipV="1">
            <a:off x="7632848" y="5373216"/>
            <a:ext cx="1511152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5373216"/>
          </a:xfrm>
          <a:prstGeom prst="rect">
            <a:avLst/>
          </a:prstGeom>
          <a:solidFill>
            <a:srgbClr val="75C0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pic>
        <p:nvPicPr>
          <p:cNvPr id="1026" name="Picture 2" descr="A:\Animation Promotion\Communication\Charte graphique\Documents Charte graphique 2015 (en cours de travail)\Flers Agglo\Logo\Logo Flers Aggl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0" y="5546779"/>
            <a:ext cx="2232248" cy="1311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Titre du chapitre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844825"/>
            <a:ext cx="8229600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4211946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800" b="1" kern="1200">
          <a:solidFill>
            <a:schemeClr val="bg1"/>
          </a:solidFill>
          <a:latin typeface="ITC Avant Garde Std Bk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ITC Avant Garde Std Bk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75821-3F39-4C13-9259-7C9C74A2B7ED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22277-FB45-45D5-8A5F-4E17DDCDA9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883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75821-3F39-4C13-9259-7C9C74A2B7ED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22277-FB45-45D5-8A5F-4E17DDCDA9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705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75821-3F39-4C13-9259-7C9C74A2B7ED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22277-FB45-45D5-8A5F-4E17DDCDA9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705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75821-3F39-4C13-9259-7C9C74A2B7ED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22277-FB45-45D5-8A5F-4E17DDCDA9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641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guillaume\Desktop\DAMIGNY\Rue%20Principale\R&#233;union%20publique\171104%20PLAN%20GENERAL.pdf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67544" y="293906"/>
            <a:ext cx="8229600" cy="3168352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>Zone du </a:t>
            </a:r>
            <a:r>
              <a:rPr lang="fr-FR" dirty="0" err="1" smtClean="0"/>
              <a:t>Plancaïon</a:t>
            </a:r>
            <a:r>
              <a:rPr lang="fr-FR" dirty="0" smtClean="0"/>
              <a:t> </a:t>
            </a:r>
            <a:br>
              <a:rPr lang="fr-FR" dirty="0" smtClean="0"/>
            </a:br>
            <a:r>
              <a:rPr lang="fr-FR" dirty="0" smtClean="0"/>
              <a:t>Réunion riverains</a:t>
            </a:r>
            <a:br>
              <a:rPr lang="fr-FR" dirty="0" smtClean="0"/>
            </a:br>
            <a:r>
              <a:rPr lang="fr-FR" dirty="0" smtClean="0"/>
              <a:t>15 mars 2022</a:t>
            </a:r>
            <a:endParaRPr lang="fr-F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455838"/>
            <a:ext cx="6120680" cy="255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744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323528" y="764704"/>
            <a:ext cx="5112568" cy="4103688"/>
          </a:xfrm>
        </p:spPr>
        <p:txBody>
          <a:bodyPr>
            <a:normAutofit fontScale="85000" lnSpcReduction="20000"/>
          </a:bodyPr>
          <a:lstStyle/>
          <a:p>
            <a:r>
              <a:rPr lang="fr-FR" sz="2000" b="1" dirty="0">
                <a:solidFill>
                  <a:schemeClr val="tx1"/>
                </a:solidFill>
                <a:latin typeface="+mn-lt"/>
              </a:rPr>
              <a:t>D</a:t>
            </a:r>
            <a:r>
              <a:rPr lang="fr-FR" sz="2000" b="1" dirty="0" smtClean="0">
                <a:solidFill>
                  <a:schemeClr val="tx1"/>
                </a:solidFill>
                <a:latin typeface="+mn-lt"/>
              </a:rPr>
              <a:t>éclassement d’une partie </a:t>
            </a:r>
            <a:r>
              <a:rPr lang="fr-FR" sz="2000" dirty="0" smtClean="0">
                <a:solidFill>
                  <a:schemeClr val="tx1"/>
                </a:solidFill>
                <a:latin typeface="+mn-lt"/>
              </a:rPr>
              <a:t>de la rue de la Fonderie (enquête publique en 2022) permettant</a:t>
            </a:r>
            <a:r>
              <a:rPr lang="fr-FR" sz="2000" dirty="0">
                <a:solidFill>
                  <a:schemeClr val="tx1"/>
                </a:solidFill>
                <a:latin typeface="+mn-lt"/>
              </a:rPr>
              <a:t> </a:t>
            </a:r>
            <a:r>
              <a:rPr lang="fr-FR" sz="2000" dirty="0" smtClean="0">
                <a:solidFill>
                  <a:schemeClr val="tx1"/>
                </a:solidFill>
                <a:latin typeface="+mn-lt"/>
              </a:rPr>
              <a:t>la </a:t>
            </a:r>
            <a:r>
              <a:rPr lang="fr-FR" sz="2000" dirty="0">
                <a:solidFill>
                  <a:schemeClr val="tx1"/>
                </a:solidFill>
                <a:latin typeface="+mn-lt"/>
              </a:rPr>
              <a:t>c</a:t>
            </a:r>
            <a:r>
              <a:rPr lang="fr-FR" sz="2000" dirty="0" smtClean="0">
                <a:solidFill>
                  <a:schemeClr val="tx1"/>
                </a:solidFill>
                <a:latin typeface="+mn-lt"/>
              </a:rPr>
              <a:t>ession de l’emprise pour la construction  d’une enseigne commerciale.</a:t>
            </a:r>
          </a:p>
          <a:p>
            <a:r>
              <a:rPr lang="fr-FR" sz="2000" b="1" dirty="0" smtClean="0">
                <a:solidFill>
                  <a:schemeClr val="tx1"/>
                </a:solidFill>
                <a:latin typeface="+mn-lt"/>
              </a:rPr>
              <a:t>Dans la portion conservée </a:t>
            </a:r>
            <a:r>
              <a:rPr lang="fr-FR" sz="2000" dirty="0" smtClean="0">
                <a:solidFill>
                  <a:schemeClr val="tx1"/>
                </a:solidFill>
                <a:latin typeface="+mn-lt"/>
              </a:rPr>
              <a:t>:</a:t>
            </a:r>
          </a:p>
          <a:p>
            <a:r>
              <a:rPr lang="fr-FR" sz="2000" u="sng" dirty="0" smtClean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Dès juin 2022 </a:t>
            </a:r>
            <a:r>
              <a:rPr lang="fr-FR" sz="2000" dirty="0" smtClean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sz="2000" dirty="0" smtClean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Eau </a:t>
            </a:r>
            <a:r>
              <a:rPr lang="fr-FR" sz="20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Potable, eaux usées, eaux pluviales :  renouvellement des réseaux vétustes, Amélioration du fonctionnement général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sz="20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Electricité et téléphonie : Enfouissement des réseaux côté trottoirs</a:t>
            </a:r>
          </a:p>
          <a:p>
            <a:r>
              <a:rPr lang="fr-FR" sz="2000" u="sng" dirty="0" smtClean="0">
                <a:solidFill>
                  <a:schemeClr val="tx1"/>
                </a:solidFill>
                <a:latin typeface="+mn-lt"/>
              </a:rPr>
              <a:t>A partir de 2024 </a:t>
            </a:r>
            <a:r>
              <a:rPr lang="fr-FR" sz="2000" dirty="0" smtClean="0">
                <a:solidFill>
                  <a:schemeClr val="tx1"/>
                </a:solidFill>
                <a:latin typeface="+mn-lt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chemeClr val="tx1"/>
                </a:solidFill>
                <a:latin typeface="+mn-lt"/>
              </a:rPr>
              <a:t>Intégration du vélo vers rue </a:t>
            </a:r>
            <a:r>
              <a:rPr lang="fr-FR" sz="2000" dirty="0" err="1" smtClean="0">
                <a:solidFill>
                  <a:schemeClr val="tx1"/>
                </a:solidFill>
                <a:latin typeface="+mn-lt"/>
              </a:rPr>
              <a:t>Schnetz</a:t>
            </a:r>
            <a:r>
              <a:rPr lang="fr-FR" sz="2000" dirty="0" smtClean="0">
                <a:solidFill>
                  <a:schemeClr val="tx1"/>
                </a:solidFill>
                <a:latin typeface="+mn-lt"/>
              </a:rPr>
              <a:t> (</a:t>
            </a:r>
            <a:r>
              <a:rPr lang="fr-FR" sz="2000" dirty="0" err="1" smtClean="0">
                <a:solidFill>
                  <a:schemeClr val="tx1"/>
                </a:solidFill>
                <a:latin typeface="+mn-lt"/>
              </a:rPr>
              <a:t>chaucidou</a:t>
            </a:r>
            <a:r>
              <a:rPr lang="fr-FR" sz="2000" dirty="0" smtClean="0">
                <a:solidFill>
                  <a:schemeClr val="tx1"/>
                </a:solidFill>
                <a:latin typeface="+mn-lt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chemeClr val="tx1"/>
                </a:solidFill>
                <a:latin typeface="+mn-lt"/>
              </a:rPr>
              <a:t>Reprise voirie entre la rue de la </a:t>
            </a:r>
            <a:r>
              <a:rPr lang="fr-FR" sz="2000" dirty="0" err="1" smtClean="0">
                <a:solidFill>
                  <a:schemeClr val="tx1"/>
                </a:solidFill>
                <a:latin typeface="+mn-lt"/>
              </a:rPr>
              <a:t>Blanchardière</a:t>
            </a:r>
            <a:r>
              <a:rPr lang="fr-FR" sz="2000" dirty="0" smtClean="0">
                <a:solidFill>
                  <a:schemeClr val="tx1"/>
                </a:solidFill>
                <a:latin typeface="+mn-lt"/>
              </a:rPr>
              <a:t> et la rue du parc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Modernisation Eclairage</a:t>
            </a:r>
            <a:endParaRPr lang="fr-FR" sz="2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sz="20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57200" y="26595"/>
            <a:ext cx="8229600" cy="864096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75C044"/>
                </a:solidFill>
              </a:rPr>
              <a:t> Rue de la Fonderie (Juin 22)</a:t>
            </a:r>
            <a:endParaRPr lang="fr-FR" dirty="0">
              <a:solidFill>
                <a:srgbClr val="75C044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118" y="4725144"/>
            <a:ext cx="3456384" cy="2072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907" y="760469"/>
            <a:ext cx="2966483" cy="205607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7711" y="3194412"/>
            <a:ext cx="2949089" cy="339964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444208" y="2816548"/>
            <a:ext cx="19442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/>
              <a:t>Emprise à déclasser en bleu</a:t>
            </a:r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195502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251520" y="1017653"/>
            <a:ext cx="8640960" cy="410368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1700" dirty="0" smtClean="0">
                <a:solidFill>
                  <a:schemeClr val="tx1"/>
                </a:solidFill>
              </a:rPr>
              <a:t>Créer une rue à caractère urbain et paysager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1700" dirty="0" smtClean="0">
                <a:solidFill>
                  <a:schemeClr val="tx1"/>
                </a:solidFill>
              </a:rPr>
              <a:t>Sécuriser les déplacements (voitures, Poids lourds, piétons, vélos)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1700" dirty="0" smtClean="0">
                <a:solidFill>
                  <a:schemeClr val="tx1"/>
                </a:solidFill>
              </a:rPr>
              <a:t>Créer une continuité pour les vélos, création d’un arrêt de bus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1700" dirty="0" smtClean="0">
                <a:solidFill>
                  <a:schemeClr val="tx1"/>
                </a:solidFill>
              </a:rPr>
              <a:t>Sécuriser les carrefours d’accès à l’équipement commercial et au carrefour de la rue </a:t>
            </a:r>
            <a:r>
              <a:rPr lang="fr-FR" sz="1700" dirty="0" err="1" smtClean="0">
                <a:solidFill>
                  <a:schemeClr val="tx1"/>
                </a:solidFill>
              </a:rPr>
              <a:t>Schnetz</a:t>
            </a:r>
            <a:endParaRPr lang="fr-FR" sz="1700" dirty="0" smtClean="0">
              <a:solidFill>
                <a:schemeClr val="tx1"/>
              </a:solidFill>
            </a:endParaRPr>
          </a:p>
          <a:p>
            <a:r>
              <a:rPr lang="fr-FR" sz="1700" dirty="0" smtClean="0">
                <a:solidFill>
                  <a:schemeClr val="tx1"/>
                </a:solidFill>
              </a:rPr>
              <a:t>Janvier 2023 : reprise des réseaux et enfouissement</a:t>
            </a:r>
          </a:p>
          <a:p>
            <a:r>
              <a:rPr lang="fr-FR" sz="1700" dirty="0" smtClean="0">
                <a:solidFill>
                  <a:schemeClr val="tx1"/>
                </a:solidFill>
              </a:rPr>
              <a:t>À partir de septembre/octobre 2024 : travaux sur voirie, espaces verts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sz="17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07504" y="153557"/>
            <a:ext cx="8928992" cy="864096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75C044"/>
                </a:solidFill>
              </a:rPr>
              <a:t> </a:t>
            </a:r>
            <a:r>
              <a:rPr lang="fr-FR" sz="4000" dirty="0" smtClean="0">
                <a:solidFill>
                  <a:srgbClr val="75C044"/>
                </a:solidFill>
              </a:rPr>
              <a:t>Projet rue </a:t>
            </a:r>
            <a:r>
              <a:rPr lang="fr-FR" sz="4000" dirty="0" err="1" smtClean="0">
                <a:solidFill>
                  <a:srgbClr val="75C044"/>
                </a:solidFill>
              </a:rPr>
              <a:t>Durrmeyer</a:t>
            </a:r>
            <a:r>
              <a:rPr lang="fr-FR" sz="4000" dirty="0" smtClean="0">
                <a:solidFill>
                  <a:srgbClr val="75C044"/>
                </a:solidFill>
              </a:rPr>
              <a:t> (Janvier 2023)</a:t>
            </a:r>
            <a:endParaRPr lang="fr-FR" sz="4000" dirty="0">
              <a:solidFill>
                <a:srgbClr val="75C044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597086"/>
            <a:ext cx="3335689" cy="2045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429400"/>
            <a:ext cx="2903641" cy="238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34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360929" y="905463"/>
            <a:ext cx="5574526" cy="3603657"/>
          </a:xfrm>
        </p:spPr>
        <p:txBody>
          <a:bodyPr>
            <a:normAutofit fontScale="92500"/>
          </a:bodyPr>
          <a:lstStyle/>
          <a:p>
            <a:r>
              <a:rPr lang="fr-FR" sz="2000" dirty="0" smtClean="0">
                <a:solidFill>
                  <a:schemeClr val="tx1"/>
                </a:solidFill>
              </a:rPr>
              <a:t>En 2022/2023 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chemeClr val="tx1"/>
                </a:solidFill>
              </a:rPr>
              <a:t>Démolition </a:t>
            </a:r>
            <a:r>
              <a:rPr lang="fr-FR" sz="2000" dirty="0" smtClean="0">
                <a:solidFill>
                  <a:schemeClr val="tx1"/>
                </a:solidFill>
              </a:rPr>
              <a:t>d’un ancien bâtiment et </a:t>
            </a:r>
            <a:r>
              <a:rPr lang="fr-FR" sz="2000" dirty="0">
                <a:solidFill>
                  <a:schemeClr val="tx1"/>
                </a:solidFill>
              </a:rPr>
              <a:t>renaturation des </a:t>
            </a:r>
            <a:r>
              <a:rPr lang="fr-FR" sz="2000" dirty="0" smtClean="0">
                <a:solidFill>
                  <a:schemeClr val="tx1"/>
                </a:solidFill>
              </a:rPr>
              <a:t>berges au pied du bâtiment</a:t>
            </a:r>
            <a:endParaRPr lang="fr-FR" sz="2000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chemeClr val="tx1"/>
                </a:solidFill>
              </a:rPr>
              <a:t>Etudier la renaturation du </a:t>
            </a:r>
            <a:r>
              <a:rPr lang="fr-FR" sz="2000" dirty="0" err="1">
                <a:solidFill>
                  <a:schemeClr val="tx1"/>
                </a:solidFill>
              </a:rPr>
              <a:t>Plancaïon</a:t>
            </a:r>
            <a:r>
              <a:rPr lang="fr-FR" sz="2000" dirty="0">
                <a:solidFill>
                  <a:schemeClr val="tx1"/>
                </a:solidFill>
              </a:rPr>
              <a:t>, en fonction des résultats de l’étude de solidité de la couverture du </a:t>
            </a:r>
            <a:r>
              <a:rPr lang="fr-FR" sz="2000" dirty="0" err="1">
                <a:solidFill>
                  <a:schemeClr val="tx1"/>
                </a:solidFill>
              </a:rPr>
              <a:t>Plancaïon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</a:p>
          <a:p>
            <a:r>
              <a:rPr lang="fr-FR" sz="2000" dirty="0" smtClean="0">
                <a:solidFill>
                  <a:schemeClr val="tx1"/>
                </a:solidFill>
              </a:rPr>
              <a:t>A partir de 2025 :</a:t>
            </a:r>
            <a:endParaRPr lang="fr-FR" sz="2000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chemeClr val="tx1"/>
                </a:solidFill>
              </a:rPr>
              <a:t>Verdissement des berges en rives droites du </a:t>
            </a:r>
            <a:r>
              <a:rPr lang="fr-FR" sz="2000" dirty="0" err="1" smtClean="0">
                <a:solidFill>
                  <a:schemeClr val="tx1"/>
                </a:solidFill>
              </a:rPr>
              <a:t>Plancaïon</a:t>
            </a:r>
            <a:endParaRPr lang="fr-FR" sz="2000" dirty="0" smtClean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chemeClr val="tx1"/>
                </a:solidFill>
              </a:rPr>
              <a:t>Permettre de maintenir les accès aux activités au nord du Champ Libre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fr-FR" sz="2000" dirty="0" smtClean="0">
              <a:solidFill>
                <a:schemeClr val="tx1"/>
              </a:solidFill>
            </a:endParaRPr>
          </a:p>
          <a:p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57200" y="117686"/>
            <a:ext cx="8229600" cy="864096"/>
          </a:xfrm>
        </p:spPr>
        <p:txBody>
          <a:bodyPr/>
          <a:lstStyle/>
          <a:p>
            <a:r>
              <a:rPr lang="fr-FR" dirty="0" smtClean="0">
                <a:solidFill>
                  <a:srgbClr val="75C044"/>
                </a:solidFill>
              </a:rPr>
              <a:t>Projet Champ Libre</a:t>
            </a:r>
            <a:endParaRPr lang="fr-FR" dirty="0">
              <a:solidFill>
                <a:srgbClr val="75C044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513" y="2523638"/>
            <a:ext cx="3086000" cy="3541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538" y="332656"/>
            <a:ext cx="2828121" cy="197601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8200" y="4506033"/>
            <a:ext cx="2644343" cy="171204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174" y="4365687"/>
            <a:ext cx="2897573" cy="1747343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899592" y="6037682"/>
            <a:ext cx="260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Photo dégradation couverture </a:t>
            </a:r>
            <a:r>
              <a:rPr lang="fr-FR" sz="1400" dirty="0" err="1" smtClean="0"/>
              <a:t>Plancaïon</a:t>
            </a:r>
            <a:endParaRPr lang="fr-FR" sz="1400" dirty="0"/>
          </a:p>
        </p:txBody>
      </p:sp>
      <p:sp>
        <p:nvSpPr>
          <p:cNvPr id="5" name="ZoneTexte 4"/>
          <p:cNvSpPr txBox="1"/>
          <p:nvPr/>
        </p:nvSpPr>
        <p:spPr>
          <a:xfrm>
            <a:off x="3347864" y="6299292"/>
            <a:ext cx="26330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Tracé du </a:t>
            </a:r>
            <a:r>
              <a:rPr lang="fr-FR" sz="1400" dirty="0" err="1" smtClean="0"/>
              <a:t>Plancaïon</a:t>
            </a:r>
            <a:r>
              <a:rPr lang="fr-FR" sz="1400" dirty="0" smtClean="0"/>
              <a:t> couvert</a:t>
            </a:r>
            <a:endParaRPr lang="fr-FR" sz="1400" dirty="0"/>
          </a:p>
        </p:txBody>
      </p:sp>
      <p:sp>
        <p:nvSpPr>
          <p:cNvPr id="9" name="ZoneTexte 8"/>
          <p:cNvSpPr txBox="1"/>
          <p:nvPr/>
        </p:nvSpPr>
        <p:spPr>
          <a:xfrm>
            <a:off x="6013513" y="6085092"/>
            <a:ext cx="33436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Exemple d’aménagement « naturel »</a:t>
            </a:r>
            <a:endParaRPr lang="fr-FR" sz="1400" dirty="0"/>
          </a:p>
        </p:txBody>
      </p:sp>
      <p:cxnSp>
        <p:nvCxnSpPr>
          <p:cNvPr id="11" name="Connecteur droit avec flèche 10"/>
          <p:cNvCxnSpPr/>
          <p:nvPr/>
        </p:nvCxnSpPr>
        <p:spPr>
          <a:xfrm flipV="1">
            <a:off x="5076056" y="1196752"/>
            <a:ext cx="2016224" cy="28803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893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47500" lnSpcReduction="20000"/>
          </a:bodyPr>
          <a:lstStyle/>
          <a:p>
            <a:r>
              <a:rPr lang="fr-FR" sz="3400" dirty="0">
                <a:solidFill>
                  <a:schemeClr val="tx1"/>
                </a:solidFill>
                <a:latin typeface="ITC Avant Garde Std Bk"/>
                <a:ea typeface="Verdana" pitchFamily="34" charset="0"/>
                <a:cs typeface="Verdana" pitchFamily="34" charset="0"/>
              </a:rPr>
              <a:t>Le </a:t>
            </a:r>
            <a:r>
              <a:rPr lang="fr-FR" sz="3400" dirty="0" smtClean="0">
                <a:solidFill>
                  <a:schemeClr val="tx1"/>
                </a:solidFill>
                <a:latin typeface="ITC Avant Garde Std Bk"/>
                <a:ea typeface="Verdana" pitchFamily="34" charset="0"/>
                <a:cs typeface="Verdana" pitchFamily="34" charset="0"/>
              </a:rPr>
              <a:t>regroupement </a:t>
            </a:r>
            <a:r>
              <a:rPr lang="fr-FR" sz="3400" dirty="0">
                <a:solidFill>
                  <a:schemeClr val="tx1"/>
                </a:solidFill>
                <a:latin typeface="ITC Avant Garde Std Bk"/>
                <a:ea typeface="Verdana" pitchFamily="34" charset="0"/>
                <a:cs typeface="Verdana" pitchFamily="34" charset="0"/>
              </a:rPr>
              <a:t>des travaux </a:t>
            </a:r>
            <a:r>
              <a:rPr lang="fr-FR" sz="3400" dirty="0" smtClean="0">
                <a:solidFill>
                  <a:schemeClr val="tx1"/>
                </a:solidFill>
                <a:latin typeface="ITC Avant Garde Std Bk"/>
                <a:ea typeface="Verdana" pitchFamily="34" charset="0"/>
                <a:cs typeface="Verdana" pitchFamily="34" charset="0"/>
              </a:rPr>
              <a:t>des concessionnaires permet de</a:t>
            </a:r>
          </a:p>
          <a:p>
            <a:pPr lvl="1" indent="0">
              <a:buNone/>
            </a:pPr>
            <a:r>
              <a:rPr lang="fr-FR" sz="3400" b="1" dirty="0" smtClean="0">
                <a:latin typeface="ITC Avant Garde Std Bk"/>
                <a:ea typeface="Verdana" pitchFamily="34" charset="0"/>
                <a:cs typeface="Verdana" pitchFamily="34" charset="0"/>
              </a:rPr>
              <a:t>réduire la gêne pour les riverains </a:t>
            </a:r>
            <a:r>
              <a:rPr lang="fr-FR" sz="3400" dirty="0" smtClean="0">
                <a:latin typeface="ITC Avant Garde Std Bk"/>
                <a:ea typeface="Verdana" pitchFamily="34" charset="0"/>
                <a:cs typeface="Verdana" pitchFamily="34" charset="0"/>
              </a:rPr>
              <a:t>(durée de travaux plus courte).</a:t>
            </a:r>
          </a:p>
          <a:p>
            <a:pPr lvl="1" indent="0">
              <a:buNone/>
            </a:pPr>
            <a:endParaRPr lang="fr-FR" sz="3400" dirty="0" smtClean="0">
              <a:latin typeface="ITC Avant Garde Std Bk"/>
              <a:ea typeface="Verdana" pitchFamily="34" charset="0"/>
              <a:cs typeface="Verdana" pitchFamily="34" charset="0"/>
            </a:endParaRPr>
          </a:p>
          <a:p>
            <a:r>
              <a:rPr lang="fr-FR" sz="3400" dirty="0" smtClean="0">
                <a:solidFill>
                  <a:schemeClr val="tx1"/>
                </a:solidFill>
              </a:rPr>
              <a:t>Les rue </a:t>
            </a:r>
            <a:r>
              <a:rPr lang="fr-FR" sz="3400" dirty="0">
                <a:solidFill>
                  <a:schemeClr val="tx1"/>
                </a:solidFill>
              </a:rPr>
              <a:t>du parc et </a:t>
            </a:r>
            <a:r>
              <a:rPr lang="fr-FR" sz="3400" dirty="0" smtClean="0">
                <a:solidFill>
                  <a:schemeClr val="tx1"/>
                </a:solidFill>
              </a:rPr>
              <a:t>de la </a:t>
            </a:r>
            <a:r>
              <a:rPr lang="fr-FR" sz="3400" dirty="0">
                <a:solidFill>
                  <a:schemeClr val="tx1"/>
                </a:solidFill>
              </a:rPr>
              <a:t>fonderie </a:t>
            </a:r>
            <a:r>
              <a:rPr lang="fr-FR" sz="3400" dirty="0" smtClean="0">
                <a:solidFill>
                  <a:schemeClr val="tx1"/>
                </a:solidFill>
              </a:rPr>
              <a:t>sont de faible largeur </a:t>
            </a:r>
          </a:p>
          <a:p>
            <a:r>
              <a:rPr lang="fr-FR" sz="3400" dirty="0" smtClean="0">
                <a:solidFill>
                  <a:schemeClr val="tx1"/>
                </a:solidFill>
              </a:rPr>
              <a:t>=&gt;Nécessité </a:t>
            </a:r>
            <a:r>
              <a:rPr lang="fr-FR" sz="3400" dirty="0">
                <a:solidFill>
                  <a:schemeClr val="tx1"/>
                </a:solidFill>
              </a:rPr>
              <a:t>de fermer temporairement les rues pour réduire les délais des travaux et assurer la </a:t>
            </a:r>
            <a:r>
              <a:rPr lang="fr-FR" sz="3400" dirty="0" smtClean="0">
                <a:solidFill>
                  <a:schemeClr val="tx1"/>
                </a:solidFill>
              </a:rPr>
              <a:t>sécurité.</a:t>
            </a:r>
          </a:p>
          <a:p>
            <a:endParaRPr lang="fr-FR" sz="3400" dirty="0" smtClean="0">
              <a:solidFill>
                <a:schemeClr val="tx1"/>
              </a:solidFill>
            </a:endParaRPr>
          </a:p>
          <a:p>
            <a:r>
              <a:rPr lang="fr-FR" sz="3400" dirty="0">
                <a:solidFill>
                  <a:schemeClr val="tx1"/>
                </a:solidFill>
              </a:rPr>
              <a:t>Pendant le chantier les entreprises devront maintenir les accès </a:t>
            </a:r>
            <a:r>
              <a:rPr lang="fr-FR" sz="3400" dirty="0" smtClean="0">
                <a:solidFill>
                  <a:schemeClr val="tx1"/>
                </a:solidFill>
              </a:rPr>
              <a:t>pour les riverains et les entreprises</a:t>
            </a:r>
            <a:r>
              <a:rPr lang="fr-FR" sz="3400" dirty="0" smtClean="0">
                <a:solidFill>
                  <a:srgbClr val="FF0000"/>
                </a:solidFill>
              </a:rPr>
              <a:t> </a:t>
            </a:r>
            <a:r>
              <a:rPr lang="fr-FR" sz="3600" dirty="0" smtClean="0">
                <a:solidFill>
                  <a:srgbClr val="FF0000"/>
                </a:solidFill>
              </a:rPr>
              <a:t>en </a:t>
            </a:r>
            <a:r>
              <a:rPr lang="fr-FR" sz="3600" dirty="0">
                <a:solidFill>
                  <a:srgbClr val="FF0000"/>
                </a:solidFill>
              </a:rPr>
              <a:t>dehors des heures de chantier. </a:t>
            </a:r>
            <a:endParaRPr lang="fr-FR" sz="3400" dirty="0">
              <a:solidFill>
                <a:srgbClr val="FF0000"/>
              </a:solidFill>
            </a:endParaRPr>
          </a:p>
          <a:p>
            <a:endParaRPr lang="fr-FR" sz="3400" smtClean="0">
              <a:solidFill>
                <a:schemeClr val="tx1"/>
              </a:solidFill>
            </a:endParaRPr>
          </a:p>
          <a:p>
            <a:r>
              <a:rPr lang="fr-FR" sz="3400" smtClean="0">
                <a:solidFill>
                  <a:schemeClr val="tx1"/>
                </a:solidFill>
              </a:rPr>
              <a:t>Les </a:t>
            </a:r>
            <a:r>
              <a:rPr lang="fr-FR" sz="3400" dirty="0" smtClean="0">
                <a:solidFill>
                  <a:schemeClr val="tx1"/>
                </a:solidFill>
              </a:rPr>
              <a:t>rues seront fermées </a:t>
            </a:r>
            <a:r>
              <a:rPr lang="fr-FR" sz="3400" u="sng" dirty="0">
                <a:solidFill>
                  <a:schemeClr val="tx1"/>
                </a:solidFill>
              </a:rPr>
              <a:t>sauf riverains et </a:t>
            </a:r>
            <a:r>
              <a:rPr lang="fr-FR" sz="3400" u="sng" dirty="0" smtClean="0">
                <a:solidFill>
                  <a:schemeClr val="tx1"/>
                </a:solidFill>
              </a:rPr>
              <a:t>livraisons </a:t>
            </a:r>
            <a:r>
              <a:rPr lang="fr-FR" sz="3400" dirty="0">
                <a:solidFill>
                  <a:schemeClr val="tx1"/>
                </a:solidFill>
              </a:rPr>
              <a:t>: organisation à l’avancement du chantier</a:t>
            </a:r>
          </a:p>
          <a:p>
            <a:endParaRPr lang="fr-FR" sz="3400" dirty="0">
              <a:solidFill>
                <a:schemeClr val="tx1"/>
              </a:solidFill>
            </a:endParaRPr>
          </a:p>
          <a:p>
            <a:r>
              <a:rPr lang="fr-FR" sz="3400" dirty="0" smtClean="0">
                <a:solidFill>
                  <a:schemeClr val="tx1"/>
                </a:solidFill>
              </a:rPr>
              <a:t>  </a:t>
            </a:r>
            <a:r>
              <a:rPr lang="fr-FR" sz="3400" b="1" dirty="0">
                <a:solidFill>
                  <a:schemeClr val="tx1"/>
                </a:solidFill>
              </a:rPr>
              <a:t>organisation directe avec les entreprises pour permettre les livraisons</a:t>
            </a:r>
          </a:p>
          <a:p>
            <a:endParaRPr lang="fr-FR" sz="3400" dirty="0" smtClean="0">
              <a:solidFill>
                <a:schemeClr val="tx1"/>
              </a:solidFill>
            </a:endParaRPr>
          </a:p>
          <a:p>
            <a:endParaRPr lang="fr-FR" sz="3400" dirty="0" smtClean="0">
              <a:solidFill>
                <a:schemeClr val="tx1"/>
              </a:solidFill>
            </a:endParaRPr>
          </a:p>
          <a:p>
            <a:r>
              <a:rPr lang="fr-FR" sz="3400" dirty="0" smtClean="0">
                <a:solidFill>
                  <a:srgbClr val="FF0000"/>
                </a:solidFill>
              </a:rPr>
              <a:t>Nommer deux référents qui assisteront en début de réunion de chantier pour faire remonter les éventuelles difficultés d’organisation de chantier </a:t>
            </a:r>
          </a:p>
          <a:p>
            <a:endParaRPr lang="fr-FR" dirty="0" smtClean="0">
              <a:solidFill>
                <a:schemeClr val="tx1"/>
              </a:solidFill>
            </a:endParaRPr>
          </a:p>
          <a:p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864096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75C044"/>
                </a:solidFill>
              </a:rPr>
              <a:t>Accès aux entreprises et habitations</a:t>
            </a:r>
            <a:endParaRPr lang="fr-FR" dirty="0">
              <a:solidFill>
                <a:srgbClr val="75C04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32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220561" y="285128"/>
            <a:ext cx="71728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3600" dirty="0">
                <a:solidFill>
                  <a:srgbClr val="A0328C"/>
                </a:solidFill>
                <a:latin typeface="Titillium" panose="00000500000000000000" pitchFamily="50" charset="0"/>
                <a:cs typeface="NettoOT" panose="020B0504020101010102" pitchFamily="34" charset="0"/>
              </a:rPr>
              <a:t>Présentation des acteurs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12379" y="1535088"/>
            <a:ext cx="42128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 smtClean="0">
                <a:latin typeface="Titillium" panose="00000500000000000000" pitchFamily="50" charset="0"/>
                <a:cs typeface="NettoOT" panose="020B0504020101010102" pitchFamily="34" charset="0"/>
              </a:rPr>
              <a:t>Maître </a:t>
            </a:r>
            <a:r>
              <a:rPr lang="fr-FR" sz="2200" dirty="0">
                <a:latin typeface="Titillium" panose="00000500000000000000" pitchFamily="50" charset="0"/>
                <a:cs typeface="NettoOT" panose="020B0504020101010102" pitchFamily="34" charset="0"/>
              </a:rPr>
              <a:t>d’ouvrage  : </a:t>
            </a:r>
          </a:p>
        </p:txBody>
      </p:sp>
      <p:cxnSp>
        <p:nvCxnSpPr>
          <p:cNvPr id="15" name="Connecteur droit 14"/>
          <p:cNvCxnSpPr>
            <a:cxnSpLocks/>
          </p:cNvCxnSpPr>
          <p:nvPr/>
        </p:nvCxnSpPr>
        <p:spPr>
          <a:xfrm>
            <a:off x="2930720" y="1052736"/>
            <a:ext cx="4952332" cy="0"/>
          </a:xfrm>
          <a:prstGeom prst="line">
            <a:avLst/>
          </a:prstGeom>
          <a:ln>
            <a:solidFill>
              <a:srgbClr val="32B9C8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29" y="39843"/>
            <a:ext cx="2560320" cy="140621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81431" y="3827929"/>
            <a:ext cx="822250" cy="2061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612375" y="3319588"/>
            <a:ext cx="81124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 smtClean="0">
                <a:latin typeface="Titillium" panose="00000500000000000000" pitchFamily="50" charset="0"/>
                <a:cs typeface="NettoOT" panose="020B0504020101010102" pitchFamily="34" charset="0"/>
              </a:rPr>
              <a:t>Maître </a:t>
            </a:r>
            <a:r>
              <a:rPr lang="fr-FR" sz="2200" dirty="0">
                <a:latin typeface="Titillium" panose="00000500000000000000" pitchFamily="50" charset="0"/>
                <a:cs typeface="NettoOT" panose="020B0504020101010102" pitchFamily="34" charset="0"/>
              </a:rPr>
              <a:t>d’œuvre : 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599579" y="4937384"/>
            <a:ext cx="81124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latin typeface="Titillium" panose="00000500000000000000" pitchFamily="50" charset="0"/>
                <a:cs typeface="NettoOT" panose="020B0504020101010102" pitchFamily="34" charset="0"/>
              </a:rPr>
              <a:t>Entreprise de travaux : </a:t>
            </a: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331" y="3032641"/>
            <a:ext cx="1443555" cy="898382"/>
          </a:xfrm>
          <a:prstGeom prst="rect">
            <a:avLst/>
          </a:prstGeom>
        </p:spPr>
      </p:pic>
      <p:pic>
        <p:nvPicPr>
          <p:cNvPr id="1026" name="Picture 2" descr="Nous contacter | Flers Agglo en Normandie">
            <a:extLst>
              <a:ext uri="{FF2B5EF4-FFF2-40B4-BE49-F238E27FC236}">
                <a16:creationId xmlns:a16="http://schemas.microsoft.com/office/drawing/2014/main" xmlns="" id="{05406DA3-49B6-4C08-9C21-FC19163C1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183" y="1283041"/>
            <a:ext cx="3457575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mexom NDT Engineering &amp; Services - Minalogic">
            <a:extLst>
              <a:ext uri="{FF2B5EF4-FFF2-40B4-BE49-F238E27FC236}">
                <a16:creationId xmlns:a16="http://schemas.microsoft.com/office/drawing/2014/main" xmlns="" id="{EB5FFA24-07CB-4D1B-8708-33D40BFE2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093" y="4174968"/>
            <a:ext cx="2896172" cy="217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588" y="10846"/>
            <a:ext cx="1900892" cy="67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61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892263" y="-130872"/>
            <a:ext cx="67403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3600" dirty="0">
                <a:solidFill>
                  <a:srgbClr val="A0328C"/>
                </a:solidFill>
                <a:latin typeface="Titillium" panose="00000500000000000000" pitchFamily="50" charset="0"/>
                <a:cs typeface="NettoOT" panose="020B0504020101010102" pitchFamily="34" charset="0"/>
              </a:rPr>
              <a:t>Emprise et plan projet</a:t>
            </a:r>
          </a:p>
        </p:txBody>
      </p:sp>
      <p:cxnSp>
        <p:nvCxnSpPr>
          <p:cNvPr id="6" name="Connecteur droit 5"/>
          <p:cNvCxnSpPr/>
          <p:nvPr/>
        </p:nvCxnSpPr>
        <p:spPr>
          <a:xfrm flipV="1">
            <a:off x="3028946" y="754643"/>
            <a:ext cx="4557187" cy="27601"/>
          </a:xfrm>
          <a:prstGeom prst="line">
            <a:avLst/>
          </a:prstGeom>
          <a:ln>
            <a:solidFill>
              <a:srgbClr val="32B9C8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766"/>
            <a:ext cx="2792556" cy="1533766"/>
          </a:xfrm>
          <a:prstGeom prst="rect">
            <a:avLst/>
          </a:prstGeom>
        </p:spPr>
      </p:pic>
      <p:sp>
        <p:nvSpPr>
          <p:cNvPr id="3" name="ZoneTexte 2">
            <a:hlinkClick r:id="rId3" action="ppaction://hlinkfile"/>
          </p:cNvPr>
          <p:cNvSpPr txBox="1"/>
          <p:nvPr/>
        </p:nvSpPr>
        <p:spPr>
          <a:xfrm>
            <a:off x="270933" y="6178550"/>
            <a:ext cx="1507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rgbClr val="32B9C8"/>
                </a:solidFill>
              </a:rPr>
              <a:t>Plan projet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F717F517-025A-44B1-9503-2D0C12CCA6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287" y="1438773"/>
            <a:ext cx="7586133" cy="4825004"/>
          </a:xfrm>
          <a:prstGeom prst="rect">
            <a:avLst/>
          </a:prstGeom>
        </p:spPr>
      </p:pic>
      <p:sp>
        <p:nvSpPr>
          <p:cNvPr id="12" name="Forme libre : forme 11">
            <a:extLst>
              <a:ext uri="{FF2B5EF4-FFF2-40B4-BE49-F238E27FC236}">
                <a16:creationId xmlns:a16="http://schemas.microsoft.com/office/drawing/2014/main" xmlns="" id="{F1BC426C-1643-4395-AFB0-28CA05DDFC06}"/>
              </a:ext>
            </a:extLst>
          </p:cNvPr>
          <p:cNvSpPr/>
          <p:nvPr/>
        </p:nvSpPr>
        <p:spPr>
          <a:xfrm>
            <a:off x="3724712" y="1510018"/>
            <a:ext cx="4546833" cy="4370665"/>
          </a:xfrm>
          <a:custGeom>
            <a:avLst/>
            <a:gdLst>
              <a:gd name="connsiteX0" fmla="*/ 0 w 4546833"/>
              <a:gd name="connsiteY0" fmla="*/ 0 h 4370665"/>
              <a:gd name="connsiteX1" fmla="*/ 746620 w 4546833"/>
              <a:gd name="connsiteY1" fmla="*/ 1124125 h 4370665"/>
              <a:gd name="connsiteX2" fmla="*/ 2206305 w 4546833"/>
              <a:gd name="connsiteY2" fmla="*/ 2499920 h 4370665"/>
              <a:gd name="connsiteX3" fmla="*/ 4546833 w 4546833"/>
              <a:gd name="connsiteY3" fmla="*/ 4370665 h 437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46833" h="4370665">
                <a:moveTo>
                  <a:pt x="0" y="0"/>
                </a:moveTo>
                <a:lnTo>
                  <a:pt x="746620" y="1124125"/>
                </a:lnTo>
                <a:lnTo>
                  <a:pt x="2206305" y="2499920"/>
                </a:lnTo>
                <a:lnTo>
                  <a:pt x="4546833" y="4370665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xmlns="" id="{3490052F-213C-46BD-BA15-DF0AC473A9D9}"/>
              </a:ext>
            </a:extLst>
          </p:cNvPr>
          <p:cNvSpPr/>
          <p:nvPr/>
        </p:nvSpPr>
        <p:spPr>
          <a:xfrm>
            <a:off x="7407479" y="5528345"/>
            <a:ext cx="402671" cy="134224"/>
          </a:xfrm>
          <a:custGeom>
            <a:avLst/>
            <a:gdLst>
              <a:gd name="connsiteX0" fmla="*/ 402671 w 402671"/>
              <a:gd name="connsiteY0" fmla="*/ 0 h 134224"/>
              <a:gd name="connsiteX1" fmla="*/ 0 w 402671"/>
              <a:gd name="connsiteY1" fmla="*/ 134224 h 134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2671" h="134224">
                <a:moveTo>
                  <a:pt x="402671" y="0"/>
                </a:moveTo>
                <a:lnTo>
                  <a:pt x="0" y="134224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orme libre : forme 14">
            <a:extLst>
              <a:ext uri="{FF2B5EF4-FFF2-40B4-BE49-F238E27FC236}">
                <a16:creationId xmlns:a16="http://schemas.microsoft.com/office/drawing/2014/main" xmlns="" id="{316AC17D-2D31-4E80-A993-9AF091DEDD33}"/>
              </a:ext>
            </a:extLst>
          </p:cNvPr>
          <p:cNvSpPr/>
          <p:nvPr/>
        </p:nvSpPr>
        <p:spPr>
          <a:xfrm>
            <a:off x="1291905" y="2474752"/>
            <a:ext cx="3078759" cy="1963024"/>
          </a:xfrm>
          <a:custGeom>
            <a:avLst/>
            <a:gdLst>
              <a:gd name="connsiteX0" fmla="*/ 3078759 w 3078759"/>
              <a:gd name="connsiteY0" fmla="*/ 0 h 1963024"/>
              <a:gd name="connsiteX1" fmla="*/ 612396 w 3078759"/>
              <a:gd name="connsiteY1" fmla="*/ 1963024 h 1963024"/>
              <a:gd name="connsiteX2" fmla="*/ 0 w 3078759"/>
              <a:gd name="connsiteY2" fmla="*/ 1442907 h 1963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8759" h="1963024">
                <a:moveTo>
                  <a:pt x="3078759" y="0"/>
                </a:moveTo>
                <a:lnTo>
                  <a:pt x="612396" y="1963024"/>
                </a:lnTo>
                <a:lnTo>
                  <a:pt x="0" y="1442907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orme libre : forme 16">
            <a:extLst>
              <a:ext uri="{FF2B5EF4-FFF2-40B4-BE49-F238E27FC236}">
                <a16:creationId xmlns:a16="http://schemas.microsoft.com/office/drawing/2014/main" xmlns="" id="{1A1FE20D-4D58-4488-91A9-FDF8E500CC8B}"/>
              </a:ext>
            </a:extLst>
          </p:cNvPr>
          <p:cNvSpPr/>
          <p:nvPr/>
        </p:nvSpPr>
        <p:spPr>
          <a:xfrm>
            <a:off x="1904301" y="4446165"/>
            <a:ext cx="1098958" cy="922789"/>
          </a:xfrm>
          <a:custGeom>
            <a:avLst/>
            <a:gdLst>
              <a:gd name="connsiteX0" fmla="*/ 0 w 1098958"/>
              <a:gd name="connsiteY0" fmla="*/ 0 h 922789"/>
              <a:gd name="connsiteX1" fmla="*/ 1098958 w 1098958"/>
              <a:gd name="connsiteY1" fmla="*/ 922789 h 922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98958" h="922789">
                <a:moveTo>
                  <a:pt x="0" y="0"/>
                </a:moveTo>
                <a:lnTo>
                  <a:pt x="1098958" y="922789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>
          <a:xfrm>
            <a:off x="8632602" y="1484784"/>
            <a:ext cx="259877" cy="4103688"/>
          </a:xfr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9848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229957" y="-27306"/>
            <a:ext cx="6740340" cy="831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3600" dirty="0">
                <a:solidFill>
                  <a:srgbClr val="A0328C"/>
                </a:solidFill>
                <a:latin typeface="Titillium" panose="00000500000000000000" pitchFamily="50" charset="0"/>
                <a:cs typeface="NettoOT" panose="020B0504020101010102" pitchFamily="34" charset="0"/>
              </a:rPr>
              <a:t>Objectif projet</a:t>
            </a:r>
          </a:p>
        </p:txBody>
      </p:sp>
      <p:cxnSp>
        <p:nvCxnSpPr>
          <p:cNvPr id="6" name="Connecteur droit 5"/>
          <p:cNvCxnSpPr/>
          <p:nvPr/>
        </p:nvCxnSpPr>
        <p:spPr>
          <a:xfrm flipV="1">
            <a:off x="3028946" y="768898"/>
            <a:ext cx="2796121" cy="13346"/>
          </a:xfrm>
          <a:prstGeom prst="line">
            <a:avLst/>
          </a:prstGeom>
          <a:ln>
            <a:solidFill>
              <a:srgbClr val="32B9C8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766"/>
            <a:ext cx="2792556" cy="1533766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396410" y="1734169"/>
            <a:ext cx="485573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Titillium" panose="00000500000000000000" pitchFamily="50" charset="0"/>
              </a:rPr>
              <a:t>Mettre en souterrain l’ensemble des réseaux électrique, éclairage public et Orange sur l’emprise du dossier:</a:t>
            </a:r>
          </a:p>
          <a:p>
            <a:endParaRPr lang="fr-FR" sz="1200" dirty="0">
              <a:latin typeface="Titillium" panose="00000500000000000000" pitchFamily="50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fr-FR" sz="1200" dirty="0">
                <a:latin typeface="Titillium" panose="00000500000000000000" pitchFamily="50" charset="0"/>
              </a:rPr>
              <a:t> Intervention sur domaine </a:t>
            </a:r>
            <a:r>
              <a:rPr lang="fr-FR" sz="1200" dirty="0" smtClean="0">
                <a:latin typeface="Titillium" panose="00000500000000000000" pitchFamily="50" charset="0"/>
              </a:rPr>
              <a:t>public</a:t>
            </a:r>
            <a:endParaRPr lang="fr-FR" sz="1200" dirty="0">
              <a:latin typeface="Titillium" panose="00000500000000000000" pitchFamily="50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fr-FR" sz="1200" dirty="0">
                <a:latin typeface="Titillium" panose="00000500000000000000" pitchFamily="50" charset="0"/>
              </a:rPr>
              <a:t> Intervention sur domaine privé entre la limite de parcelle et le point de pénétration des réseaux au niveau de l’habitation </a:t>
            </a:r>
            <a:endParaRPr lang="fr-FR" sz="1200" dirty="0" smtClean="0">
              <a:latin typeface="Titillium" panose="00000500000000000000" pitchFamily="50" charset="0"/>
            </a:endParaRPr>
          </a:p>
          <a:p>
            <a:pPr>
              <a:lnSpc>
                <a:spcPct val="150000"/>
              </a:lnSpc>
            </a:pPr>
            <a:r>
              <a:rPr lang="fr-FR" sz="1200" dirty="0">
                <a:latin typeface="Titillium" panose="00000500000000000000" pitchFamily="50" charset="0"/>
              </a:rPr>
              <a:t>	</a:t>
            </a:r>
            <a:r>
              <a:rPr lang="fr-FR" sz="1200" u="sng" dirty="0" smtClean="0">
                <a:latin typeface="Titillium" panose="00000500000000000000" pitchFamily="50" charset="0"/>
              </a:rPr>
              <a:t>Conventions </a:t>
            </a:r>
            <a:r>
              <a:rPr lang="fr-FR" sz="1200" u="sng" dirty="0">
                <a:latin typeface="Titillium" panose="00000500000000000000" pitchFamily="50" charset="0"/>
              </a:rPr>
              <a:t>de passage (22/40)</a:t>
            </a:r>
          </a:p>
          <a:p>
            <a:pPr>
              <a:lnSpc>
                <a:spcPct val="150000"/>
              </a:lnSpc>
            </a:pPr>
            <a:endParaRPr lang="fr-FR" sz="1200" u="sng" dirty="0">
              <a:latin typeface="Titillium" panose="00000500000000000000" pitchFamily="50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fr-FR" sz="1200" dirty="0">
                <a:latin typeface="Titillium" panose="00000500000000000000" pitchFamily="50" charset="0"/>
              </a:rPr>
              <a:t> Pas d’intervention à l’intérieur de l’habitation, la prestation s’arrête au point de pénétration (Sauf cas des câbles vétustes qui nécessitent une intervention jusqu’au compteur)</a:t>
            </a:r>
          </a:p>
        </p:txBody>
      </p:sp>
      <p:sp>
        <p:nvSpPr>
          <p:cNvPr id="20" name="ZoneTexte 19"/>
          <p:cNvSpPr txBox="1"/>
          <p:nvPr/>
        </p:nvSpPr>
        <p:spPr>
          <a:xfrm rot="1651015">
            <a:off x="6758504" y="3290106"/>
            <a:ext cx="63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solidFill>
                  <a:srgbClr val="FF0000"/>
                </a:solidFill>
              </a:rPr>
              <a:t>x</a:t>
            </a:r>
          </a:p>
        </p:txBody>
      </p:sp>
      <p:grpSp>
        <p:nvGrpSpPr>
          <p:cNvPr id="27" name="Groupe 26"/>
          <p:cNvGrpSpPr/>
          <p:nvPr/>
        </p:nvGrpSpPr>
        <p:grpSpPr>
          <a:xfrm>
            <a:off x="6053665" y="2927511"/>
            <a:ext cx="2895599" cy="3461436"/>
            <a:chOff x="6087533" y="3283112"/>
            <a:chExt cx="2895599" cy="3461436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87533" y="3461980"/>
              <a:ext cx="2895599" cy="3282568"/>
            </a:xfrm>
            <a:prstGeom prst="rect">
              <a:avLst/>
            </a:prstGeom>
          </p:spPr>
        </p:pic>
        <p:grpSp>
          <p:nvGrpSpPr>
            <p:cNvPr id="26" name="Groupe 25"/>
            <p:cNvGrpSpPr/>
            <p:nvPr/>
          </p:nvGrpSpPr>
          <p:grpSpPr>
            <a:xfrm>
              <a:off x="6426222" y="3283112"/>
              <a:ext cx="1744110" cy="3196418"/>
              <a:chOff x="6426222" y="3283112"/>
              <a:chExt cx="1744110" cy="3196418"/>
            </a:xfrm>
          </p:grpSpPr>
          <p:sp>
            <p:nvSpPr>
              <p:cNvPr id="5" name="ZoneTexte 4"/>
              <p:cNvSpPr txBox="1"/>
              <p:nvPr/>
            </p:nvSpPr>
            <p:spPr>
              <a:xfrm rot="1651015">
                <a:off x="7217832" y="3611839"/>
                <a:ext cx="6350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400" dirty="0">
                    <a:solidFill>
                      <a:srgbClr val="FF0000"/>
                    </a:solidFill>
                  </a:rPr>
                  <a:t>x</a:t>
                </a:r>
              </a:p>
            </p:txBody>
          </p:sp>
          <p:sp>
            <p:nvSpPr>
              <p:cNvPr id="21" name="ZoneTexte 20"/>
              <p:cNvSpPr txBox="1"/>
              <p:nvPr/>
            </p:nvSpPr>
            <p:spPr>
              <a:xfrm rot="1651015">
                <a:off x="6426222" y="3283112"/>
                <a:ext cx="6350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400" dirty="0">
                    <a:solidFill>
                      <a:srgbClr val="FF0000"/>
                    </a:solidFill>
                  </a:rPr>
                  <a:t>x</a:t>
                </a:r>
              </a:p>
            </p:txBody>
          </p:sp>
          <p:sp>
            <p:nvSpPr>
              <p:cNvPr id="22" name="ZoneTexte 21"/>
              <p:cNvSpPr txBox="1"/>
              <p:nvPr/>
            </p:nvSpPr>
            <p:spPr>
              <a:xfrm>
                <a:off x="7522633" y="4016935"/>
                <a:ext cx="6350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400" dirty="0">
                    <a:solidFill>
                      <a:srgbClr val="FF0000"/>
                    </a:solidFill>
                  </a:rPr>
                  <a:t>x</a:t>
                </a:r>
              </a:p>
            </p:txBody>
          </p:sp>
          <p:sp>
            <p:nvSpPr>
              <p:cNvPr id="24" name="ZoneTexte 23"/>
              <p:cNvSpPr txBox="1"/>
              <p:nvPr/>
            </p:nvSpPr>
            <p:spPr>
              <a:xfrm>
                <a:off x="7535332" y="4547933"/>
                <a:ext cx="6350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400" dirty="0">
                    <a:solidFill>
                      <a:srgbClr val="FF0000"/>
                    </a:solidFill>
                  </a:rPr>
                  <a:t>x</a:t>
                </a:r>
              </a:p>
            </p:txBody>
          </p:sp>
          <p:cxnSp>
            <p:nvCxnSpPr>
              <p:cNvPr id="15" name="Connecteur droit 14"/>
              <p:cNvCxnSpPr/>
              <p:nvPr/>
            </p:nvCxnSpPr>
            <p:spPr>
              <a:xfrm>
                <a:off x="7718202" y="5579536"/>
                <a:ext cx="0" cy="899994"/>
              </a:xfrm>
              <a:prstGeom prst="line">
                <a:avLst/>
              </a:prstGeom>
              <a:ln w="571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Ellipse 24"/>
              <p:cNvSpPr/>
              <p:nvPr/>
            </p:nvSpPr>
            <p:spPr>
              <a:xfrm>
                <a:off x="7472680" y="5314518"/>
                <a:ext cx="521980" cy="408536"/>
              </a:xfrm>
              <a:prstGeom prst="ellipse">
                <a:avLst/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2" name="Flèche droite 1"/>
          <p:cNvSpPr/>
          <p:nvPr/>
        </p:nvSpPr>
        <p:spPr>
          <a:xfrm>
            <a:off x="3707904" y="6281670"/>
            <a:ext cx="533400" cy="214554"/>
          </a:xfrm>
          <a:prstGeom prst="rightArrow">
            <a:avLst/>
          </a:prstGeom>
          <a:solidFill>
            <a:srgbClr val="A0328C"/>
          </a:solidFill>
          <a:ln>
            <a:solidFill>
              <a:srgbClr val="A032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667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458472" y="-62163"/>
            <a:ext cx="6740340" cy="831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3600" dirty="0">
                <a:solidFill>
                  <a:srgbClr val="A0328C"/>
                </a:solidFill>
                <a:latin typeface="Titillium" panose="00000500000000000000" pitchFamily="50" charset="0"/>
                <a:cs typeface="NettoOT" panose="020B0504020101010102" pitchFamily="34" charset="0"/>
              </a:rPr>
              <a:t>Exemple d’intervention en privé</a:t>
            </a:r>
          </a:p>
        </p:txBody>
      </p:sp>
      <p:cxnSp>
        <p:nvCxnSpPr>
          <p:cNvPr id="6" name="Connecteur droit 5"/>
          <p:cNvCxnSpPr/>
          <p:nvPr/>
        </p:nvCxnSpPr>
        <p:spPr>
          <a:xfrm flipV="1">
            <a:off x="2838446" y="768898"/>
            <a:ext cx="6019804" cy="13346"/>
          </a:xfrm>
          <a:prstGeom prst="line">
            <a:avLst/>
          </a:prstGeom>
          <a:ln>
            <a:solidFill>
              <a:srgbClr val="32B9C8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766"/>
            <a:ext cx="2792556" cy="153376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" y="1434829"/>
            <a:ext cx="8530590" cy="531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2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458472" y="-62163"/>
            <a:ext cx="6740340" cy="831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A0328C"/>
                </a:solidFill>
                <a:effectLst/>
                <a:uLnTx/>
                <a:uFillTx/>
                <a:latin typeface="Titillium" panose="00000500000000000000" pitchFamily="50" charset="0"/>
                <a:ea typeface="+mn-ea"/>
                <a:cs typeface="NettoOT" panose="020B0504020101010102" pitchFamily="34" charset="0"/>
              </a:rPr>
              <a:t>Exemple d’intervention en privé</a:t>
            </a:r>
          </a:p>
        </p:txBody>
      </p:sp>
      <p:cxnSp>
        <p:nvCxnSpPr>
          <p:cNvPr id="6" name="Connecteur droit 5"/>
          <p:cNvCxnSpPr/>
          <p:nvPr/>
        </p:nvCxnSpPr>
        <p:spPr>
          <a:xfrm flipV="1">
            <a:off x="2838446" y="768898"/>
            <a:ext cx="6019804" cy="13346"/>
          </a:xfrm>
          <a:prstGeom prst="line">
            <a:avLst/>
          </a:prstGeom>
          <a:ln>
            <a:solidFill>
              <a:srgbClr val="32B9C8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766"/>
            <a:ext cx="2792556" cy="153376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C85F83C9-1515-4F8D-A44B-73BC7BE07F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6" b="924"/>
          <a:stretch/>
        </p:blipFill>
        <p:spPr>
          <a:xfrm>
            <a:off x="4233334" y="1863505"/>
            <a:ext cx="4624916" cy="422486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C3CDDC64-28BB-4146-B87C-6AE4BDB54E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6" y="3234377"/>
            <a:ext cx="1655571" cy="165557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F9CEEF0F-7644-453F-AFE9-AD034238FB51}"/>
              </a:ext>
            </a:extLst>
          </p:cNvPr>
          <p:cNvSpPr txBox="1"/>
          <p:nvPr/>
        </p:nvSpPr>
        <p:spPr>
          <a:xfrm>
            <a:off x="264558" y="2639193"/>
            <a:ext cx="1744854" cy="307777"/>
          </a:xfrm>
          <a:prstGeom prst="rect">
            <a:avLst/>
          </a:prstGeom>
          <a:solidFill>
            <a:srgbClr val="32B9C8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anose="00000500000000000000" pitchFamily="50" charset="0"/>
                <a:ea typeface="+mn-ea"/>
                <a:cs typeface="+mn-cs"/>
              </a:rPr>
              <a:t>Coffret branchement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F569CDFF-9BE8-4B3F-B55F-F3B15E10208F}"/>
              </a:ext>
            </a:extLst>
          </p:cNvPr>
          <p:cNvSpPr txBox="1"/>
          <p:nvPr/>
        </p:nvSpPr>
        <p:spPr>
          <a:xfrm>
            <a:off x="3159756" y="1216223"/>
            <a:ext cx="1473286" cy="307777"/>
          </a:xfrm>
          <a:prstGeom prst="rect">
            <a:avLst/>
          </a:prstGeom>
          <a:solidFill>
            <a:srgbClr val="32B9C8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anose="00000500000000000000" pitchFamily="50" charset="0"/>
                <a:ea typeface="+mn-ea"/>
                <a:cs typeface="+mn-cs"/>
              </a:rPr>
              <a:t>Coffrets réseaux</a:t>
            </a:r>
          </a:p>
        </p:txBody>
      </p:sp>
    </p:spTree>
    <p:extLst>
      <p:ext uri="{BB962C8B-B14F-4D97-AF65-F5344CB8AC3E}">
        <p14:creationId xmlns:p14="http://schemas.microsoft.com/office/powerpoint/2010/main" val="19328002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458472" y="-62163"/>
            <a:ext cx="6740340" cy="831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A0328C"/>
                </a:solidFill>
                <a:effectLst/>
                <a:uLnTx/>
                <a:uFillTx/>
                <a:latin typeface="Titillium" panose="00000500000000000000" pitchFamily="50" charset="0"/>
                <a:ea typeface="+mn-ea"/>
                <a:cs typeface="NettoOT" panose="020B0504020101010102" pitchFamily="34" charset="0"/>
              </a:rPr>
              <a:t>Impact pour les riverains</a:t>
            </a:r>
          </a:p>
        </p:txBody>
      </p:sp>
      <p:cxnSp>
        <p:nvCxnSpPr>
          <p:cNvPr id="6" name="Connecteur droit 5"/>
          <p:cNvCxnSpPr/>
          <p:nvPr/>
        </p:nvCxnSpPr>
        <p:spPr>
          <a:xfrm flipV="1">
            <a:off x="2838446" y="768898"/>
            <a:ext cx="6019804" cy="13346"/>
          </a:xfrm>
          <a:prstGeom prst="line">
            <a:avLst/>
          </a:prstGeom>
          <a:ln>
            <a:solidFill>
              <a:srgbClr val="32B9C8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766"/>
            <a:ext cx="2792556" cy="153376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39711" t="39378" r="40274" b="9780"/>
          <a:stretch/>
        </p:blipFill>
        <p:spPr>
          <a:xfrm>
            <a:off x="7429619" y="1613305"/>
            <a:ext cx="1474847" cy="230952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666332CD-0DAD-4125-81C2-282DEEBE3144}"/>
              </a:ext>
            </a:extLst>
          </p:cNvPr>
          <p:cNvSpPr txBox="1"/>
          <p:nvPr/>
        </p:nvSpPr>
        <p:spPr>
          <a:xfrm>
            <a:off x="179512" y="1524000"/>
            <a:ext cx="844902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anose="00000500000000000000" pitchFamily="50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anose="00000500000000000000" pitchFamily="50" charset="0"/>
                <a:ea typeface="+mn-ea"/>
                <a:cs typeface="+mn-cs"/>
              </a:rPr>
              <a:t>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anose="00000500000000000000" pitchFamily="50" charset="0"/>
                <a:ea typeface="+mn-ea"/>
                <a:cs typeface="+mn-cs"/>
              </a:rPr>
              <a:t>L’accès des riverains à leur domicile sera maintenu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tillium" panose="00000500000000000000" pitchFamily="50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tillium" panose="00000500000000000000" pitchFamily="50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tillium" panose="00000500000000000000" pitchFamily="50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tillium" panose="00000500000000000000" pitchFamily="50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tillium" panose="00000500000000000000" pitchFamily="50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lang="fr-FR" sz="1400" dirty="0">
              <a:solidFill>
                <a:prstClr val="black"/>
              </a:solidFill>
              <a:latin typeface="Titillium" panose="00000500000000000000" pitchFamily="50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anose="00000500000000000000" pitchFamily="50" charset="0"/>
                <a:ea typeface="+mn-ea"/>
                <a:cs typeface="+mn-cs"/>
              </a:rPr>
              <a:t>Reprise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anose="00000500000000000000" pitchFamily="50" charset="0"/>
                <a:ea typeface="+mn-ea"/>
                <a:cs typeface="+mn-cs"/>
              </a:rPr>
              <a:t>du branchement: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anose="00000500000000000000" pitchFamily="50" charset="0"/>
                <a:ea typeface="+mn-ea"/>
                <a:cs typeface="+mn-cs"/>
              </a:rPr>
              <a:t>Coupure individuelle d’électricité d’environ 30 min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anose="00000500000000000000" pitchFamily="50" charset="0"/>
                <a:ea typeface="+mn-ea"/>
                <a:cs typeface="+mn-cs"/>
              </a:rPr>
              <a:t>	(Vous serez avertis par le chef de chantier)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tillium" panose="00000500000000000000" pitchFamily="50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tillium" panose="00000500000000000000" pitchFamily="50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anose="00000500000000000000" pitchFamily="50" charset="0"/>
                <a:ea typeface="+mn-ea"/>
                <a:cs typeface="+mn-cs"/>
              </a:rPr>
              <a:t>Mise en service du nouveau réseau: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anose="00000500000000000000" pitchFamily="50" charset="0"/>
                <a:ea typeface="+mn-ea"/>
                <a:cs typeface="+mn-cs"/>
              </a:rPr>
              <a:t>Coupure générale d’électricité ½ journée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anose="00000500000000000000" pitchFamily="50" charset="0"/>
                <a:ea typeface="+mn-ea"/>
                <a:cs typeface="+mn-cs"/>
              </a:rPr>
              <a:t>	(Un courrier sera envoyé par le concessionnaire ENEDIS pour prévenir les riverains impactés)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291CFE9A-C78D-41B9-8794-4C227C3F1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873" y="2072493"/>
            <a:ext cx="1750540" cy="1637358"/>
          </a:xfrm>
          <a:prstGeom prst="rect">
            <a:avLst/>
          </a:prstGeom>
        </p:spPr>
      </p:pic>
      <p:pic>
        <p:nvPicPr>
          <p:cNvPr id="1026" name="Picture 2" descr="Résultat de recherche d'images pour &quot;passerelle tranchée&quot;">
            <a:extLst>
              <a:ext uri="{FF2B5EF4-FFF2-40B4-BE49-F238E27FC236}">
                <a16:creationId xmlns:a16="http://schemas.microsoft.com/office/drawing/2014/main" xmlns="" id="{77C8FBE2-1416-449A-846A-9B8BB04A7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506" y="2072492"/>
            <a:ext cx="2127733" cy="163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873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251520" y="1484784"/>
            <a:ext cx="2592288" cy="4824536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chemeClr val="tx1"/>
                </a:solidFill>
              </a:rPr>
              <a:t>Un périmètre sur 15 ha prioritaires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chemeClr val="tx1"/>
                </a:solidFill>
              </a:rPr>
              <a:t>Une procédure réduite à la Déclaration d’Utilité Publique (pas de Zone d’Aménagement Concertée)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chemeClr val="tx1"/>
                </a:solidFill>
              </a:rPr>
              <a:t>Enquête du 10 janvier au 15 février 2022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fr-FR" sz="2000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chemeClr val="tx1"/>
                </a:solidFill>
              </a:rPr>
              <a:t>Attente arrêté préfectoral de DUP avant été 2022</a:t>
            </a:r>
          </a:p>
          <a:p>
            <a:endParaRPr lang="fr-FR" dirty="0" smtClean="0">
              <a:solidFill>
                <a:schemeClr val="tx1"/>
              </a:solidFill>
            </a:endParaRPr>
          </a:p>
          <a:p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008112"/>
          </a:xfrm>
        </p:spPr>
        <p:txBody>
          <a:bodyPr>
            <a:noAutofit/>
          </a:bodyPr>
          <a:lstStyle/>
          <a:p>
            <a:r>
              <a:rPr lang="fr-FR" sz="4000" dirty="0">
                <a:solidFill>
                  <a:srgbClr val="75C044"/>
                </a:solidFill>
              </a:rPr>
              <a:t>1</a:t>
            </a:r>
            <a:r>
              <a:rPr lang="fr-FR" sz="4000" dirty="0" smtClean="0">
                <a:solidFill>
                  <a:srgbClr val="75C044"/>
                </a:solidFill>
              </a:rPr>
              <a:t> - Zone du </a:t>
            </a:r>
            <a:r>
              <a:rPr lang="fr-FR" sz="4000" dirty="0" err="1" smtClean="0">
                <a:solidFill>
                  <a:srgbClr val="75C044"/>
                </a:solidFill>
              </a:rPr>
              <a:t>Plancaïon</a:t>
            </a:r>
            <a:r>
              <a:rPr lang="fr-FR" sz="4000" dirty="0" smtClean="0">
                <a:solidFill>
                  <a:srgbClr val="75C044"/>
                </a:solidFill>
              </a:rPr>
              <a:t> : Périmètre de Déclaration d’Utilité Publique</a:t>
            </a:r>
            <a:endParaRPr lang="fr-FR" sz="4000" dirty="0">
              <a:solidFill>
                <a:srgbClr val="75C044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484784"/>
            <a:ext cx="5832648" cy="452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511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10" y="116632"/>
            <a:ext cx="8736969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8543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2"/>
          <p:cNvSpPr txBox="1">
            <a:spLocks/>
          </p:cNvSpPr>
          <p:nvPr/>
        </p:nvSpPr>
        <p:spPr>
          <a:xfrm>
            <a:off x="1470580" y="1197204"/>
            <a:ext cx="7349891" cy="525613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ITC Avant Garde Std Bk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Avant Garde Std Bk"/>
                <a:ea typeface="Verdana" pitchFamily="34" charset="0"/>
                <a:cs typeface="Verdana" pitchFamily="34" charset="0"/>
              </a:rPr>
              <a:t>Maître d’Ouvrage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Avant Garde Std Bk"/>
                <a:ea typeface="Verdana" pitchFamily="34" charset="0"/>
                <a:cs typeface="Verdana" pitchFamily="34" charset="0"/>
              </a:rPr>
              <a:t>Flers Agglo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Avant Garde Std Bk"/>
                <a:ea typeface="Verdana" pitchFamily="34" charset="0"/>
                <a:cs typeface="Verdana" pitchFamily="34" charset="0"/>
              </a:rPr>
              <a:t>41, rue de la Boule – 61100 FLERS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C Avant Garde Std Bk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Avant Garde Std Bk"/>
                <a:ea typeface="Verdana" pitchFamily="34" charset="0"/>
                <a:cs typeface="Verdana" pitchFamily="34" charset="0"/>
              </a:rPr>
              <a:t>Maître d’Œuvre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Avant Garde Std Bk"/>
                <a:ea typeface="Verdana" pitchFamily="34" charset="0"/>
                <a:cs typeface="Verdana" pitchFamily="34" charset="0"/>
              </a:rPr>
              <a:t>Flers Agglo, Direction de l’Eau et de l’Assainissement (DEA)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Avant Garde Std Bk"/>
                <a:ea typeface="Verdana" pitchFamily="34" charset="0"/>
                <a:cs typeface="Verdana" pitchFamily="34" charset="0"/>
              </a:rPr>
              <a:t>1 rue d’Athis – 61100 FLERS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C Avant Garde Std Bk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Avant Garde Std Bk"/>
                <a:ea typeface="Verdana" pitchFamily="34" charset="0"/>
                <a:cs typeface="Verdana" pitchFamily="34" charset="0"/>
              </a:rPr>
              <a:t>Entreprises de travaux </a:t>
            </a:r>
            <a:r>
              <a:rPr kumimoji="0" lang="fr-FR" sz="20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Avant Garde Std Bk"/>
                <a:ea typeface="Verdana" pitchFamily="34" charset="0"/>
                <a:cs typeface="Verdana" pitchFamily="34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000" i="0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Avant Garde Std Bk"/>
                <a:ea typeface="Verdana" pitchFamily="34" charset="0"/>
                <a:cs typeface="Verdana" pitchFamily="34" charset="0"/>
              </a:rPr>
              <a:t>Eau potable : FTPB Normandie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2000" i="0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C Avant Garde Std Bk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2000" dirty="0" smtClean="0">
                <a:solidFill>
                  <a:prstClr val="black"/>
                </a:solidFill>
                <a:latin typeface="ITC Avant Garde Std Bk"/>
                <a:ea typeface="Verdana" pitchFamily="34" charset="0"/>
                <a:cs typeface="Verdana" pitchFamily="34" charset="0"/>
              </a:rPr>
              <a:t>Eaux usées et eaux pluviales </a:t>
            </a:r>
            <a:r>
              <a:rPr lang="fr-FR" sz="2000" b="1" u="sng" dirty="0" smtClean="0">
                <a:solidFill>
                  <a:prstClr val="black"/>
                </a:solidFill>
                <a:latin typeface="ITC Avant Garde Std Bk"/>
                <a:ea typeface="Verdana" pitchFamily="34" charset="0"/>
                <a:cs typeface="Verdana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C Avant Garde Std Bk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C Avant Garde Std Bk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C Avant Garde Std Bk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C Avant Garde Std Bk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5496" y="372642"/>
            <a:ext cx="9108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5C044"/>
                </a:solidFill>
                <a:effectLst/>
                <a:uLnTx/>
                <a:uFillTx/>
                <a:latin typeface="ITC Avant Garde Std Md" pitchFamily="34" charset="0"/>
                <a:ea typeface="+mn-ea"/>
                <a:cs typeface="+mn-cs"/>
              </a:rPr>
              <a:t>Présentation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75C044"/>
                </a:solidFill>
                <a:effectLst/>
                <a:uLnTx/>
                <a:uFillTx/>
                <a:latin typeface="ITC Avant Garde Std Md" pitchFamily="34" charset="0"/>
                <a:ea typeface="+mn-ea"/>
                <a:cs typeface="+mn-cs"/>
              </a:rPr>
              <a:t>des </a:t>
            </a:r>
            <a:r>
              <a:rPr kumimoji="0" 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5C044"/>
                </a:solidFill>
                <a:effectLst/>
                <a:uLnTx/>
                <a:uFillTx/>
                <a:latin typeface="ITC Avant Garde Std Md" pitchFamily="34" charset="0"/>
                <a:ea typeface="+mn-ea"/>
                <a:cs typeface="+mn-cs"/>
              </a:rPr>
              <a:t>acteurs Réseaux EU/EP/AEP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C Avant Garde Std Md" pitchFamily="34" charset="0"/>
              <a:ea typeface="+mn-ea"/>
              <a:cs typeface="+mn-cs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02553"/>
            <a:ext cx="1143071" cy="43363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077167"/>
            <a:ext cx="1143071" cy="433634"/>
          </a:xfrm>
          <a:prstGeom prst="rect">
            <a:avLst/>
          </a:prstGeom>
        </p:spPr>
      </p:pic>
      <p:sp>
        <p:nvSpPr>
          <p:cNvPr id="2" name="AutoShape 2" descr="http://messagerie/mail/sdecarco.nsf/0/FD81C861B1A8D779C12587FE00306608/$File/logo%20Floro%20TP.jpg?OpenElement=&amp;FileName=logo%20Floro%20TP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5734678"/>
            <a:ext cx="2360489" cy="123914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6105" y="5592701"/>
            <a:ext cx="1390650" cy="138112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8946" y="5292109"/>
            <a:ext cx="3273736" cy="1421472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5525" y="4141647"/>
            <a:ext cx="1190625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1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2"/>
          <p:cNvSpPr txBox="1">
            <a:spLocks/>
          </p:cNvSpPr>
          <p:nvPr/>
        </p:nvSpPr>
        <p:spPr>
          <a:xfrm>
            <a:off x="453008" y="1484783"/>
            <a:ext cx="8496944" cy="4765545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ITC Avant Garde Std Bk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Avant Garde Std Md"/>
                <a:ea typeface="Verdana" pitchFamily="34" charset="0"/>
                <a:cs typeface="Verdana" pitchFamily="34" charset="0"/>
              </a:rPr>
              <a:t>L’accès des riverains à leur domicile sera maintenu.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C Avant Garde Std Md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Avant Garde Std Md"/>
                <a:ea typeface="Verdana" pitchFamily="34" charset="0"/>
                <a:cs typeface="+mn-cs"/>
              </a:rPr>
              <a:t>Microcoupure d’eau pour le remplacement de votre branchement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Avant Garde Std Md"/>
                <a:ea typeface="Verdana" pitchFamily="34" charset="0"/>
                <a:cs typeface="+mn-cs"/>
              </a:rPr>
              <a:t>	Vous serez avertis par le chef de chantier.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C Avant Garde Std Md"/>
              <a:ea typeface="Verdana" pitchFamily="34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Avant Garde Std Md"/>
                <a:ea typeface="Verdana" pitchFamily="34" charset="0"/>
                <a:cs typeface="+mn-cs"/>
              </a:rPr>
              <a:t>Coupure d’eau ½ journée pour le raccordement de la conduite principale</a:t>
            </a:r>
          </a:p>
          <a:p>
            <a:pPr marL="74295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Avant Garde Std Md"/>
                <a:ea typeface="Verdana" pitchFamily="34" charset="0"/>
                <a:cs typeface="+mn-cs"/>
              </a:rPr>
              <a:t>Un courrier sera distribué dans les boîtes aux lettres.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C Avant Garde Std Md"/>
              <a:ea typeface="Verdana" pitchFamily="34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Avant Garde Std Md"/>
                <a:ea typeface="Verdana" pitchFamily="34" charset="0"/>
                <a:cs typeface="+mn-cs"/>
              </a:rPr>
              <a:t>Microcoupure d’eau pour la mise en conformité dans votre citerneau (remplacement si nécessaire du compteur, du robinet et du clapet anti-retour)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Avant Garde Std Md"/>
                <a:ea typeface="Verdana" pitchFamily="34" charset="0"/>
                <a:cs typeface="+mn-cs"/>
              </a:rPr>
              <a:t>	Vous serez avertis par le chef de chantier.</a:t>
            </a:r>
          </a:p>
          <a:p>
            <a:pPr marL="108585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C Avant Garde Std Md"/>
              <a:ea typeface="Verdana" pitchFamily="34" charset="0"/>
              <a:cs typeface="+mn-cs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51520" y="372642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5C044"/>
                </a:solidFill>
                <a:effectLst/>
                <a:uLnTx/>
                <a:uFillTx/>
                <a:latin typeface="ITC Avant Garde Std Md" pitchFamily="34" charset="0"/>
                <a:ea typeface="+mn-ea"/>
                <a:cs typeface="+mn-cs"/>
              </a:rPr>
              <a:t>Impact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75C044"/>
                </a:solidFill>
                <a:effectLst/>
                <a:uLnTx/>
                <a:uFillTx/>
                <a:latin typeface="ITC Avant Garde Std Md" pitchFamily="34" charset="0"/>
                <a:ea typeface="+mn-ea"/>
                <a:cs typeface="+mn-cs"/>
              </a:rPr>
              <a:t>pour les abonnés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rgbClr val="75C044"/>
              </a:solidFill>
              <a:effectLst/>
              <a:uLnTx/>
              <a:uFillTx/>
              <a:latin typeface="ITC Avant Garde Std Md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63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 smtClean="0">
                <a:solidFill>
                  <a:schemeClr val="tx1"/>
                </a:solidFill>
              </a:rPr>
              <a:t>Le projet d’aménagement de la zone du </a:t>
            </a:r>
            <a:r>
              <a:rPr lang="fr-FR" dirty="0" err="1" smtClean="0">
                <a:solidFill>
                  <a:schemeClr val="tx1"/>
                </a:solidFill>
              </a:rPr>
              <a:t>Plancaïon</a:t>
            </a:r>
            <a:r>
              <a:rPr lang="fr-FR" dirty="0" smtClean="0">
                <a:solidFill>
                  <a:schemeClr val="tx1"/>
                </a:solidFill>
              </a:rPr>
              <a:t> est financée par 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tx1"/>
                </a:solidFill>
              </a:rPr>
              <a:t>Flers Agglo (maître d’ouvrage)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tx1"/>
                </a:solidFill>
              </a:rPr>
              <a:t>Et fait l’objet </a:t>
            </a:r>
            <a:r>
              <a:rPr lang="fr-FR" smtClean="0">
                <a:solidFill>
                  <a:schemeClr val="tx1"/>
                </a:solidFill>
              </a:rPr>
              <a:t>de demandes </a:t>
            </a:r>
            <a:r>
              <a:rPr lang="fr-FR" dirty="0" smtClean="0">
                <a:solidFill>
                  <a:schemeClr val="tx1"/>
                </a:solidFill>
              </a:rPr>
              <a:t>de subventions auprès de l’Etat (DETR/DSIL).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tx1"/>
                </a:solidFill>
              </a:rPr>
              <a:t>D’autres financements seront sollicités (Région Normandie par exemple)</a:t>
            </a:r>
          </a:p>
          <a:p>
            <a:endParaRPr lang="fr-FR" dirty="0">
              <a:solidFill>
                <a:schemeClr val="tx1"/>
              </a:solidFill>
            </a:endParaRPr>
          </a:p>
          <a:p>
            <a:r>
              <a:rPr lang="fr-FR" b="1" dirty="0" smtClean="0">
                <a:solidFill>
                  <a:schemeClr val="tx1"/>
                </a:solidFill>
              </a:rPr>
              <a:t>Merci de votre attention et de l’acceptation des désagréments liés aux travaux à venir.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07504" y="332656"/>
            <a:ext cx="8229600" cy="864096"/>
          </a:xfr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8586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pPr marL="457200" indent="-457200">
              <a:buFont typeface="+mj-lt"/>
              <a:buAutoNum type="arabicPeriod"/>
            </a:pPr>
            <a:r>
              <a:rPr lang="fr-FR" sz="2000" b="1" dirty="0" smtClean="0">
                <a:solidFill>
                  <a:schemeClr val="tx1"/>
                </a:solidFill>
              </a:rPr>
              <a:t>Définir l’intérêt général du projet global d’aménagement </a:t>
            </a:r>
            <a:r>
              <a:rPr lang="fr-FR" sz="2000" dirty="0" smtClean="0">
                <a:solidFill>
                  <a:schemeClr val="tx1"/>
                </a:solidFill>
              </a:rPr>
              <a:t>: </a:t>
            </a:r>
          </a:p>
          <a:p>
            <a:r>
              <a:rPr lang="fr-FR" sz="2000" dirty="0" smtClean="0">
                <a:solidFill>
                  <a:schemeClr val="tx1"/>
                </a:solidFill>
              </a:rPr>
              <a:t>=&gt; la Déclaration d’Utilité Publique</a:t>
            </a:r>
          </a:p>
          <a:p>
            <a:r>
              <a:rPr lang="fr-FR" sz="2000" b="1" dirty="0" smtClean="0">
                <a:solidFill>
                  <a:schemeClr val="tx1"/>
                </a:solidFill>
              </a:rPr>
              <a:t>2</a:t>
            </a:r>
            <a:r>
              <a:rPr lang="fr-FR" sz="2000" dirty="0" smtClean="0">
                <a:solidFill>
                  <a:schemeClr val="tx1"/>
                </a:solidFill>
              </a:rPr>
              <a:t>.    </a:t>
            </a:r>
            <a:r>
              <a:rPr lang="fr-FR" sz="2000" b="1" dirty="0" smtClean="0">
                <a:solidFill>
                  <a:schemeClr val="tx1"/>
                </a:solidFill>
              </a:rPr>
              <a:t>Fixer </a:t>
            </a:r>
            <a:r>
              <a:rPr lang="fr-FR" sz="2000" b="1" dirty="0">
                <a:solidFill>
                  <a:schemeClr val="tx1"/>
                </a:solidFill>
              </a:rPr>
              <a:t>un cadre permettant l’urbanisation de la zone </a:t>
            </a:r>
            <a:r>
              <a:rPr lang="fr-FR" sz="2000" dirty="0">
                <a:solidFill>
                  <a:schemeClr val="tx1"/>
                </a:solidFill>
              </a:rPr>
              <a:t>: </a:t>
            </a:r>
            <a:endParaRPr lang="fr-FR" sz="2000" dirty="0" smtClean="0">
              <a:solidFill>
                <a:schemeClr val="tx1"/>
              </a:solidFill>
            </a:endParaRPr>
          </a:p>
          <a:p>
            <a:r>
              <a:rPr lang="fr-FR" sz="2000" dirty="0" smtClean="0">
                <a:solidFill>
                  <a:schemeClr val="tx1"/>
                </a:solidFill>
              </a:rPr>
              <a:t>=&gt; La mise en compatibilité du Plan Local d’Urbanisme Intercommunal</a:t>
            </a:r>
            <a:endParaRPr lang="fr-FR" sz="2000" dirty="0">
              <a:solidFill>
                <a:schemeClr val="tx1"/>
              </a:solidFill>
            </a:endParaRPr>
          </a:p>
          <a:p>
            <a:pPr marL="457200" indent="-457200">
              <a:buAutoNum type="arabicPeriod" startAt="3"/>
            </a:pPr>
            <a:r>
              <a:rPr lang="fr-FR" sz="2000" b="1" dirty="0" smtClean="0">
                <a:solidFill>
                  <a:schemeClr val="tx1"/>
                </a:solidFill>
              </a:rPr>
              <a:t>Prendre en compte l’impact environnemental (Eviter, Réduire, Compenser) et sur les questions d’énergie renouvelable, de patrimoine, d’économie, de circulation,…</a:t>
            </a:r>
          </a:p>
          <a:p>
            <a:r>
              <a:rPr lang="fr-FR" sz="2000" dirty="0" smtClean="0">
                <a:solidFill>
                  <a:schemeClr val="tx1"/>
                </a:solidFill>
              </a:rPr>
              <a:t>=&gt; L’étude d’impact jointe au dossier de DUP</a:t>
            </a:r>
          </a:p>
          <a:p>
            <a:r>
              <a:rPr lang="fr-FR" sz="2000" b="1" dirty="0" smtClean="0">
                <a:solidFill>
                  <a:schemeClr val="tx1"/>
                </a:solidFill>
              </a:rPr>
              <a:t>4     Autoriser </a:t>
            </a:r>
            <a:r>
              <a:rPr lang="fr-FR" sz="2000" b="1" dirty="0">
                <a:solidFill>
                  <a:schemeClr val="tx1"/>
                </a:solidFill>
              </a:rPr>
              <a:t>Flers Agglo à exproprier le cas échéant </a:t>
            </a:r>
          </a:p>
          <a:p>
            <a:r>
              <a:rPr lang="fr-FR" sz="2000" dirty="0" smtClean="0">
                <a:solidFill>
                  <a:schemeClr val="tx1"/>
                </a:solidFill>
              </a:rPr>
              <a:t>=&gt;Définir </a:t>
            </a:r>
            <a:r>
              <a:rPr lang="fr-FR" sz="2000" dirty="0">
                <a:solidFill>
                  <a:schemeClr val="tx1"/>
                </a:solidFill>
              </a:rPr>
              <a:t>les parcelles et identifier les propriétaires situés dans le périmètre prioritaire (arrêté de cessibilité) pour une première phase </a:t>
            </a:r>
            <a:r>
              <a:rPr lang="fr-FR" sz="2000" dirty="0" smtClean="0">
                <a:solidFill>
                  <a:schemeClr val="tx1"/>
                </a:solidFill>
              </a:rPr>
              <a:t>opérationnelle</a:t>
            </a:r>
          </a:p>
          <a:p>
            <a:r>
              <a:rPr lang="fr-FR" sz="2000" b="1" dirty="0" smtClean="0">
                <a:solidFill>
                  <a:schemeClr val="tx1"/>
                </a:solidFill>
              </a:rPr>
              <a:t>5 Les aménagements sur les espaces publics</a:t>
            </a:r>
            <a:endParaRPr lang="fr-FR" sz="2000" b="1" dirty="0">
              <a:solidFill>
                <a:schemeClr val="tx1"/>
              </a:solidFill>
            </a:endParaRPr>
          </a:p>
          <a:p>
            <a:pPr marL="457200" indent="-457200">
              <a:buAutoNum type="arabicPeriod" startAt="3"/>
            </a:pPr>
            <a:endParaRPr lang="fr-FR" sz="2000" b="1" dirty="0" smtClean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fr-FR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fr-FR" dirty="0" smtClean="0">
              <a:solidFill>
                <a:schemeClr val="tx1"/>
              </a:solidFill>
            </a:endParaRPr>
          </a:p>
          <a:p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864096"/>
          </a:xfrm>
        </p:spPr>
        <p:txBody>
          <a:bodyPr>
            <a:normAutofit fontScale="90000"/>
          </a:bodyPr>
          <a:lstStyle/>
          <a:p>
            <a:r>
              <a:rPr lang="fr-FR" sz="4000" dirty="0">
                <a:solidFill>
                  <a:srgbClr val="75C044"/>
                </a:solidFill>
              </a:rPr>
              <a:t>1</a:t>
            </a:r>
            <a:r>
              <a:rPr lang="fr-FR" sz="4000" dirty="0" smtClean="0">
                <a:solidFill>
                  <a:srgbClr val="75C044"/>
                </a:solidFill>
              </a:rPr>
              <a:t> - La Déclaration d’Utilité Publique </a:t>
            </a:r>
            <a:endParaRPr lang="fr-FR" sz="4000" dirty="0">
              <a:solidFill>
                <a:srgbClr val="75C04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62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251520" y="1484784"/>
            <a:ext cx="2736304" cy="4536504"/>
          </a:xfrm>
        </p:spPr>
        <p:txBody>
          <a:bodyPr>
            <a:normAutofit fontScale="62500" lnSpcReduction="20000"/>
          </a:bodyPr>
          <a:lstStyle/>
          <a:p>
            <a:r>
              <a:rPr lang="fr-FR" dirty="0" smtClean="0">
                <a:solidFill>
                  <a:schemeClr val="tx1"/>
                </a:solidFill>
                <a:latin typeface="ITC Avant Garde Std Bk"/>
              </a:rPr>
              <a:t>Réflexion en cours avec la SNCF pour 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tx1"/>
                </a:solidFill>
                <a:latin typeface="ITC Avant Garde Std Bk"/>
              </a:rPr>
              <a:t>Etude de faisabilité par la SNCF d’un projet sur le site ex </a:t>
            </a:r>
            <a:r>
              <a:rPr lang="fr-FR" dirty="0" err="1" smtClean="0">
                <a:solidFill>
                  <a:schemeClr val="tx1"/>
                </a:solidFill>
                <a:latin typeface="ITC Avant Garde Std Bk"/>
              </a:rPr>
              <a:t>Nozal</a:t>
            </a:r>
            <a:r>
              <a:rPr lang="fr-FR" dirty="0" smtClean="0">
                <a:solidFill>
                  <a:schemeClr val="tx1"/>
                </a:solidFill>
                <a:latin typeface="ITC Avant Garde Std Bk"/>
              </a:rPr>
              <a:t> (propriété de la SNCF). Site démoli en décembre 21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tx1"/>
                </a:solidFill>
                <a:latin typeface="ITC Avant Garde Std Bk"/>
              </a:rPr>
              <a:t>Démolition de l’ancien pavillon SNCF (propriété de Flers Agglo) en septembre 2021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tx1"/>
                </a:solidFill>
                <a:latin typeface="ITC Avant Garde Std Bk"/>
              </a:rPr>
              <a:t>2022 : Lancement </a:t>
            </a:r>
            <a:r>
              <a:rPr lang="fr-FR" dirty="0">
                <a:solidFill>
                  <a:schemeClr val="tx1"/>
                </a:solidFill>
                <a:latin typeface="ITC Avant Garde Std Bk"/>
              </a:rPr>
              <a:t>d</a:t>
            </a:r>
            <a:r>
              <a:rPr lang="fr-FR" dirty="0" smtClean="0">
                <a:solidFill>
                  <a:schemeClr val="tx1"/>
                </a:solidFill>
                <a:latin typeface="ITC Avant Garde Std Bk"/>
              </a:rPr>
              <a:t>es études de faisabilité de la passerelle </a:t>
            </a:r>
            <a:r>
              <a:rPr lang="fr-FR" dirty="0" err="1" smtClean="0">
                <a:solidFill>
                  <a:schemeClr val="tx1"/>
                </a:solidFill>
                <a:latin typeface="ITC Avant Garde Std Bk"/>
              </a:rPr>
              <a:t>Vélo+piétons</a:t>
            </a:r>
            <a:endParaRPr lang="fr-FR" dirty="0" smtClean="0">
              <a:solidFill>
                <a:schemeClr val="tx1"/>
              </a:solidFill>
              <a:latin typeface="ITC Avant Garde Std Bk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79512" y="404664"/>
            <a:ext cx="8784976" cy="864096"/>
          </a:xfrm>
        </p:spPr>
        <p:txBody>
          <a:bodyPr>
            <a:noAutofit/>
          </a:bodyPr>
          <a:lstStyle/>
          <a:p>
            <a:r>
              <a:rPr lang="fr-FR" sz="3600" dirty="0">
                <a:solidFill>
                  <a:srgbClr val="75C044"/>
                </a:solidFill>
              </a:rPr>
              <a:t>2</a:t>
            </a:r>
            <a:r>
              <a:rPr lang="fr-FR" sz="3600" dirty="0" smtClean="0">
                <a:solidFill>
                  <a:srgbClr val="75C044"/>
                </a:solidFill>
              </a:rPr>
              <a:t> - Secteur Gare: hors procédure de DUP</a:t>
            </a:r>
            <a:endParaRPr lang="fr-FR" sz="3600" dirty="0">
              <a:solidFill>
                <a:srgbClr val="75C044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268760"/>
            <a:ext cx="5490445" cy="3322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453" y="4840059"/>
            <a:ext cx="3203848" cy="180862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808" y="5204117"/>
            <a:ext cx="2565660" cy="145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34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676456" cy="864096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75C044"/>
                </a:solidFill>
              </a:rPr>
              <a:t>3</a:t>
            </a:r>
            <a:r>
              <a:rPr lang="fr-FR" dirty="0" smtClean="0">
                <a:solidFill>
                  <a:srgbClr val="75C044"/>
                </a:solidFill>
              </a:rPr>
              <a:t> - L’orientation d’Aménagement et de Programmation</a:t>
            </a:r>
            <a:endParaRPr lang="fr-FR" dirty="0">
              <a:solidFill>
                <a:srgbClr val="75C044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8532440" cy="4799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431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026" y="3260020"/>
            <a:ext cx="5004048" cy="3164410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57200" y="80628"/>
            <a:ext cx="8229600" cy="864096"/>
          </a:xfrm>
        </p:spPr>
        <p:txBody>
          <a:bodyPr>
            <a:normAutofit/>
          </a:bodyPr>
          <a:lstStyle/>
          <a:p>
            <a:r>
              <a:rPr lang="fr-FR" sz="3600" dirty="0">
                <a:solidFill>
                  <a:srgbClr val="75C044"/>
                </a:solidFill>
              </a:rPr>
              <a:t>4</a:t>
            </a:r>
            <a:r>
              <a:rPr lang="fr-FR" sz="3600" dirty="0" smtClean="0">
                <a:solidFill>
                  <a:srgbClr val="75C044"/>
                </a:solidFill>
              </a:rPr>
              <a:t>- Aménager les espaces publics</a:t>
            </a:r>
            <a:endParaRPr lang="fr-FR" sz="3600" dirty="0">
              <a:solidFill>
                <a:srgbClr val="75C044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422" y="1700808"/>
            <a:ext cx="4412571" cy="311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323528" y="836712"/>
            <a:ext cx="4248472" cy="1944216"/>
          </a:xfrm>
        </p:spPr>
        <p:txBody>
          <a:bodyPr>
            <a:noAutofit/>
          </a:bodyPr>
          <a:lstStyle/>
          <a:p>
            <a:r>
              <a:rPr lang="fr-FR" sz="2000" dirty="0" smtClean="0">
                <a:solidFill>
                  <a:schemeClr val="tx1"/>
                </a:solidFill>
              </a:rPr>
              <a:t>Voiries concernées par les aménagements et reprise des réseaux 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chemeClr val="tx1"/>
                </a:solidFill>
              </a:rPr>
              <a:t>Rue du Parc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chemeClr val="tx1"/>
                </a:solidFill>
              </a:rPr>
              <a:t>Rue de la Fonderie (pour partie)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chemeClr val="tx1"/>
                </a:solidFill>
              </a:rPr>
              <a:t>Rue </a:t>
            </a:r>
            <a:r>
              <a:rPr lang="fr-FR" sz="2000" dirty="0" err="1" smtClean="0">
                <a:solidFill>
                  <a:schemeClr val="tx1"/>
                </a:solidFill>
              </a:rPr>
              <a:t>Durrmeyer</a:t>
            </a:r>
            <a:endParaRPr lang="fr-FR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34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r-FR" b="1" dirty="0" smtClean="0">
                <a:solidFill>
                  <a:schemeClr val="tx1"/>
                </a:solidFill>
              </a:rPr>
              <a:t>de juin 2022 à décembre 2023: travaux sur les réseaux par les concessionnaires 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</a:rPr>
              <a:t>Eau, assainissement, eaux pluviales : Direction de l’eau et de l’assainissement de Flers </a:t>
            </a:r>
            <a:r>
              <a:rPr lang="fr-FR" dirty="0" smtClean="0">
                <a:solidFill>
                  <a:schemeClr val="tx1"/>
                </a:solidFill>
              </a:rPr>
              <a:t>Agglo</a:t>
            </a:r>
            <a:endParaRPr lang="fr-FR" b="1" dirty="0" smtClean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</a:rPr>
              <a:t>E</a:t>
            </a:r>
            <a:r>
              <a:rPr lang="fr-FR" dirty="0" smtClean="0">
                <a:solidFill>
                  <a:schemeClr val="tx1"/>
                </a:solidFill>
              </a:rPr>
              <a:t>lectricité 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smtClean="0">
                <a:solidFill>
                  <a:schemeClr val="tx1"/>
                </a:solidFill>
              </a:rPr>
              <a:t>: Territoire Energie 61 et ENEDIS (dépose des lignes),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tx1"/>
                </a:solidFill>
              </a:rPr>
              <a:t>Téléphonie : Orange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tx1"/>
                </a:solidFill>
              </a:rPr>
              <a:t>Fibre : Orange Fibre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tx1"/>
                </a:solidFill>
              </a:rPr>
              <a:t>Gaz : GRDF (pas d’impact client)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dirty="0" smtClean="0">
              <a:solidFill>
                <a:schemeClr val="tx1"/>
              </a:solidFill>
            </a:endParaRPr>
          </a:p>
          <a:p>
            <a:r>
              <a:rPr lang="fr-FR" b="1" dirty="0" smtClean="0">
                <a:solidFill>
                  <a:schemeClr val="tx1"/>
                </a:solidFill>
              </a:rPr>
              <a:t>A partir de 2023 : travaux sur les voiries, espaces verts, mobilier urbain et éclairage public après fin travaux concessionnaires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864096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75C044"/>
                </a:solidFill>
              </a:rPr>
              <a:t>5 - Planning des travaux VRD</a:t>
            </a:r>
            <a:endParaRPr lang="fr-FR" dirty="0">
              <a:solidFill>
                <a:srgbClr val="75C04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8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21" y="3067"/>
            <a:ext cx="9001125" cy="653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716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249624" y="932827"/>
            <a:ext cx="8640960" cy="4175696"/>
          </a:xfrm>
        </p:spPr>
        <p:txBody>
          <a:bodyPr>
            <a:normAutofit/>
          </a:bodyPr>
          <a:lstStyle/>
          <a:p>
            <a:r>
              <a:rPr lang="fr-FR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Dès juin 2022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Eau Potable, eaux usées, eaux pluviales :  renouvellement des réseaux vétustes, Amélioration du fonctionnement général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Electricité et téléphonie : Enfouissement des réseaux côté stationnement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Eclairage : à moderniser. Implantation côté trottoir</a:t>
            </a:r>
          </a:p>
          <a:p>
            <a:r>
              <a:rPr lang="fr-FR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partir de 2024 : Requalifier la rue : </a:t>
            </a:r>
            <a:r>
              <a:rPr lang="fr-FR" sz="2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maintien d’un double sens avec largeur voie à 6 m</a:t>
            </a:r>
            <a:r>
              <a:rPr lang="fr-FR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 mise en sens unique? </a:t>
            </a:r>
          </a:p>
          <a:p>
            <a:endParaRPr lang="fr-FR" dirty="0" smtClean="0">
              <a:solidFill>
                <a:schemeClr val="tx1"/>
              </a:solidFill>
            </a:endParaRPr>
          </a:p>
          <a:p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55304" y="116632"/>
            <a:ext cx="8229600" cy="864096"/>
          </a:xfrm>
        </p:spPr>
        <p:txBody>
          <a:bodyPr/>
          <a:lstStyle/>
          <a:p>
            <a:r>
              <a:rPr lang="fr-FR" dirty="0" smtClean="0">
                <a:solidFill>
                  <a:srgbClr val="75C044"/>
                </a:solidFill>
              </a:rPr>
              <a:t> Projet rue du Parc (juin 22)</a:t>
            </a:r>
            <a:endParaRPr lang="fr-FR" dirty="0">
              <a:solidFill>
                <a:srgbClr val="75C044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072" y="3717032"/>
            <a:ext cx="3816175" cy="2581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245" y="3531565"/>
            <a:ext cx="5055248" cy="315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22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ge d'ouvertur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Page d'ouvertur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1689</TotalTime>
  <Words>1037</Words>
  <Application>Microsoft Office PowerPoint</Application>
  <PresentationFormat>Affichage à l'écran (4:3)</PresentationFormat>
  <Paragraphs>157</Paragraphs>
  <Slides>23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6</vt:i4>
      </vt:variant>
      <vt:variant>
        <vt:lpstr>Titres des diapositives</vt:lpstr>
      </vt:variant>
      <vt:variant>
        <vt:i4>23</vt:i4>
      </vt:variant>
    </vt:vector>
  </HeadingPairs>
  <TitlesOfParts>
    <vt:vector size="38" baseType="lpstr">
      <vt:lpstr>Arial</vt:lpstr>
      <vt:lpstr>Calibri</vt:lpstr>
      <vt:lpstr>Calibri Light</vt:lpstr>
      <vt:lpstr>ITC Avant Garde Std Bk</vt:lpstr>
      <vt:lpstr>ITC Avant Garde Std Md</vt:lpstr>
      <vt:lpstr>NettoOT</vt:lpstr>
      <vt:lpstr>Titillium</vt:lpstr>
      <vt:lpstr>Verdana</vt:lpstr>
      <vt:lpstr>Wingdings</vt:lpstr>
      <vt:lpstr>Page d'ouverture</vt:lpstr>
      <vt:lpstr>1_Page d'ouverture</vt:lpstr>
      <vt:lpstr>2_Thème Office</vt:lpstr>
      <vt:lpstr>3_Thème Office</vt:lpstr>
      <vt:lpstr>4_Thème Office</vt:lpstr>
      <vt:lpstr>5_Thème Office</vt:lpstr>
      <vt:lpstr>Zone du Plancaïon  Réunion riverains 15 mars 2022</vt:lpstr>
      <vt:lpstr>1 - Zone du Plancaïon : Périmètre de Déclaration d’Utilité Publique</vt:lpstr>
      <vt:lpstr>1 - La Déclaration d’Utilité Publique </vt:lpstr>
      <vt:lpstr>2 - Secteur Gare: hors procédure de DUP</vt:lpstr>
      <vt:lpstr>3 - L’orientation d’Aménagement et de Programmation</vt:lpstr>
      <vt:lpstr>4- Aménager les espaces publics</vt:lpstr>
      <vt:lpstr>5 - Planning des travaux VRD</vt:lpstr>
      <vt:lpstr>Présentation PowerPoint</vt:lpstr>
      <vt:lpstr> Projet rue du Parc (juin 22)</vt:lpstr>
      <vt:lpstr> Rue de la Fonderie (Juin 22)</vt:lpstr>
      <vt:lpstr> Projet rue Durrmeyer (Janvier 2023)</vt:lpstr>
      <vt:lpstr>Projet Champ Libre</vt:lpstr>
      <vt:lpstr>Accès aux entreprises et habitations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CAE Communication</dc:creator>
  <cp:lastModifiedBy>Alexandre AL. LE GUEN</cp:lastModifiedBy>
  <cp:revision>113</cp:revision>
  <cp:lastPrinted>2022-03-02T14:00:15Z</cp:lastPrinted>
  <dcterms:created xsi:type="dcterms:W3CDTF">2015-12-02T11:03:34Z</dcterms:created>
  <dcterms:modified xsi:type="dcterms:W3CDTF">2022-03-14T09:59:17Z</dcterms:modified>
</cp:coreProperties>
</file>