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14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7" r:id="rId12"/>
    <p:sldId id="268" r:id="rId13"/>
    <p:sldId id="266" r:id="rId14"/>
    <p:sldId id="269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C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116" autoAdjust="0"/>
  </p:normalViewPr>
  <p:slideViewPr>
    <p:cSldViewPr snapToGrid="0">
      <p:cViewPr varScale="1">
        <p:scale>
          <a:sx n="109" d="100"/>
          <a:sy n="109" d="100"/>
        </p:scale>
        <p:origin x="612" y="-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45137-410D-44A5-93CD-9A9F72B78619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4AF80-5B8D-4F65-AEA0-C41D2407D0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740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ABC de </a:t>
            </a:r>
            <a:r>
              <a:rPr lang="fr-FR" dirty="0" err="1" smtClean="0"/>
              <a:t>Caligny</a:t>
            </a:r>
            <a:r>
              <a:rPr lang="fr-FR" baseline="0" dirty="0" smtClean="0"/>
              <a:t> 2012;</a:t>
            </a:r>
          </a:p>
          <a:p>
            <a:r>
              <a:rPr lang="fr-FR" baseline="0" dirty="0" smtClean="0"/>
              <a:t>Plusieurs contacts pris, déboucheront peut être sur une convention pour accéder à leur base de données + identification de site à enjeux sur le territoire </a:t>
            </a:r>
          </a:p>
          <a:p>
            <a:r>
              <a:rPr lang="fr-FR" baseline="0" dirty="0" smtClean="0"/>
              <a:t>Voir si possibilité d’obtenir un ABC sur la commune de Flers en 2024 financé à 80% par OFB et 20% par le PNR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AF80-5B8D-4F65-AEA0-C41D2407D02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50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Savoir différence ZNIEFF type 1 et type 2 </a:t>
            </a:r>
          </a:p>
          <a:p>
            <a:r>
              <a:rPr lang="fr-FR" dirty="0" smtClean="0"/>
              <a:t>A titre comparatif les boisements sont</a:t>
            </a:r>
            <a:r>
              <a:rPr lang="fr-FR" baseline="0" dirty="0" smtClean="0"/>
              <a:t> à environ 12 à 15 % du territoire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AF80-5B8D-4F65-AEA0-C41D2407D02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93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Bassin de l’</a:t>
            </a:r>
            <a:r>
              <a:rPr lang="fr-FR" dirty="0" err="1" smtClean="0"/>
              <a:t>andainette</a:t>
            </a:r>
            <a:r>
              <a:rPr lang="fr-FR" dirty="0" smtClean="0"/>
              <a:t> de 617 à 1064 ha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AF80-5B8D-4F65-AEA0-C41D2407D02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3741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havre, </a:t>
            </a:r>
            <a:r>
              <a:rPr lang="fr-FR" dirty="0" err="1" smtClean="0"/>
              <a:t>rouen</a:t>
            </a:r>
            <a:r>
              <a:rPr lang="fr-FR" dirty="0" smtClean="0"/>
              <a:t>, </a:t>
            </a:r>
            <a:r>
              <a:rPr lang="fr-FR" dirty="0" err="1" smtClean="0"/>
              <a:t>cherbourg</a:t>
            </a:r>
            <a:r>
              <a:rPr lang="fr-FR" dirty="0" smtClean="0"/>
              <a:t>,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lyon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etc</a:t>
            </a:r>
            <a:endParaRPr lang="fr-FR" dirty="0" smtClean="0"/>
          </a:p>
          <a:p>
            <a:r>
              <a:rPr lang="fr-FR" dirty="0" smtClean="0"/>
              <a:t>Mise en</a:t>
            </a:r>
            <a:r>
              <a:rPr lang="fr-FR" baseline="0" dirty="0" smtClean="0"/>
              <a:t> place de TVB de trame noire, ABC, études ilots de chaleur, permis de végétaliser, création jardins partagés de ruchers, etc.</a:t>
            </a:r>
          </a:p>
          <a:p>
            <a:r>
              <a:rPr lang="fr-FR" baseline="0" dirty="0" smtClean="0"/>
              <a:t>Attractivité du territoire, préservation </a:t>
            </a:r>
            <a:r>
              <a:rPr lang="fr-FR" baseline="0" dirty="0" err="1" smtClean="0"/>
              <a:t>écosysytèmes</a:t>
            </a:r>
            <a:r>
              <a:rPr lang="fr-FR" baseline="0" dirty="0" smtClean="0"/>
              <a:t> forestiers, littoral et marin, artificialisation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4AF80-5B8D-4F65-AEA0-C41D2407D02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9488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/>
          <a:lstStyle>
            <a:lvl1pPr algn="ctr">
              <a:defRPr sz="6000">
                <a:latin typeface="Calisto MT" panose="02040603050505030304" pitchFamily="18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/>
          <a:lstStyle>
            <a:lvl1pPr marL="0" indent="0" algn="ctr">
              <a:buNone/>
              <a:defRPr sz="2400">
                <a:latin typeface="Calisto MT" panose="020406030505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sto MT" panose="02040603050505030304" pitchFamily="18" charset="0"/>
              </a:defRPr>
            </a:lvl1pPr>
          </a:lstStyle>
          <a:p>
            <a:fld id="{C1781C1D-AB7A-41A5-B475-427847999BDA}" type="datetime1">
              <a:rPr lang="fr-FR" smtClean="0"/>
              <a:t>27/06/2022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2901" cy="139487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6" r="13972" b="-17037"/>
          <a:stretch/>
        </p:blipFill>
        <p:spPr>
          <a:xfrm>
            <a:off x="9950942" y="5563310"/>
            <a:ext cx="2241058" cy="1853508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948015" y="6136700"/>
            <a:ext cx="229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>
                    <a:lumMod val="75000"/>
                  </a:schemeClr>
                </a:solidFill>
                <a:latin typeface="Calisto MT" panose="02040603050505030304" pitchFamily="18" charset="0"/>
              </a:rPr>
              <a:t>Nathan DESGARDINS </a:t>
            </a:r>
            <a:fld id="{38F778E8-E374-411F-9818-4059CBD2AC46}" type="slidenum">
              <a:rPr lang="fr-FR" sz="1600" smtClean="0">
                <a:latin typeface="Calisto MT" panose="02040603050505030304" pitchFamily="18" charset="0"/>
              </a:rPr>
              <a:pPr algn="ctr"/>
              <a:t>‹N°›</a:t>
            </a:fld>
            <a:endParaRPr lang="fr-FR" sz="16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72589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29BD-858C-4FC2-A06F-018417B3D6FD}" type="datetime1">
              <a:rPr lang="fr-FR" smtClean="0"/>
              <a:t>27/06/2022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Nathan DESGARDINS / ‹N°›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A03C-4A8E-4152-AECA-5962EC555F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470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AB1A-2DDA-4E38-ACE5-37EBCCDEEFC1}" type="datetime1">
              <a:rPr lang="fr-FR" smtClean="0"/>
              <a:t>27/06/2022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Nathan DESGARDINS / ‹N°›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A03C-4A8E-4152-AECA-5962EC555F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95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1C1D-AB7A-41A5-B475-427847999BDA}" type="datetime1">
              <a:rPr lang="fr-FR" smtClean="0"/>
              <a:t>27/06/2022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6204-529C-4363-B334-722D3FC0128B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2901" cy="139487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6" r="13972" b="-17037"/>
          <a:stretch/>
        </p:blipFill>
        <p:spPr>
          <a:xfrm>
            <a:off x="9950942" y="5563310"/>
            <a:ext cx="2241058" cy="1853508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4948015" y="6136700"/>
            <a:ext cx="229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>
                    <a:lumMod val="75000"/>
                  </a:schemeClr>
                </a:solidFill>
                <a:latin typeface="Calisto MT" panose="02040603050505030304" pitchFamily="18" charset="0"/>
              </a:rPr>
              <a:t>Nathan DESGARDINS </a:t>
            </a:r>
            <a:fld id="{38F778E8-E374-411F-9818-4059CBD2AC46}" type="slidenum">
              <a:rPr lang="fr-FR" sz="1600" smtClean="0">
                <a:latin typeface="Calisto MT" panose="02040603050505030304" pitchFamily="18" charset="0"/>
              </a:rPr>
              <a:pPr algn="ctr"/>
              <a:t>‹N°›</a:t>
            </a:fld>
            <a:endParaRPr lang="fr-FR" sz="16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86162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67AF-F4E7-44D3-82FB-52E1040B2DC5}" type="datetime1">
              <a:rPr lang="fr-FR" smtClean="0"/>
              <a:t>27/06/2022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6204-529C-4363-B334-722D3FC0128B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2901" cy="1394879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4948015" y="6136700"/>
            <a:ext cx="229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>
                    <a:lumMod val="75000"/>
                  </a:schemeClr>
                </a:solidFill>
                <a:latin typeface="Calisto MT" panose="02040603050505030304" pitchFamily="18" charset="0"/>
              </a:rPr>
              <a:t>Nathan DESGARDINS </a:t>
            </a:r>
            <a:fld id="{38F778E8-E374-411F-9818-4059CBD2AC46}" type="slidenum">
              <a:rPr lang="fr-FR" sz="1600" smtClean="0">
                <a:latin typeface="Calisto MT" panose="02040603050505030304" pitchFamily="18" charset="0"/>
              </a:rPr>
              <a:pPr algn="ctr"/>
              <a:t>‹N°›</a:t>
            </a:fld>
            <a:endParaRPr lang="fr-FR" sz="1600" dirty="0">
              <a:latin typeface="Calisto MT" panose="02040603050505030304" pitchFamily="18" charset="0"/>
            </a:endParaRP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0" y="1755776"/>
            <a:ext cx="9087239" cy="0"/>
          </a:xfrm>
          <a:prstGeom prst="line">
            <a:avLst/>
          </a:prstGeom>
          <a:ln w="38100">
            <a:solidFill>
              <a:srgbClr val="75C0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6" r="13972" b="-17037"/>
          <a:stretch/>
        </p:blipFill>
        <p:spPr>
          <a:xfrm>
            <a:off x="9950942" y="5563310"/>
            <a:ext cx="2241058" cy="185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31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9C2C-C64F-44F5-AA36-133EDBB010A4}" type="datetime1">
              <a:rPr lang="fr-FR" smtClean="0"/>
              <a:t>27/06/2022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latin typeface="Calisto MT" panose="02040603050505030304" pitchFamily="18" charset="0"/>
              </a:rPr>
              <a:t>Nathan</a:t>
            </a:r>
            <a:r>
              <a:rPr lang="fr-FR" smtClean="0"/>
              <a:t> DESGARDINS / ‹N°›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A03C-4A8E-4152-AECA-5962EC555F0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1270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186D-7EE7-4F4E-8AE6-D3D660F33AE1}" type="datetime1">
              <a:rPr lang="fr-FR" smtClean="0"/>
              <a:t>27/06/2022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Nathan DESGARDINS / ‹N°›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A03C-4A8E-4152-AECA-5962EC555F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779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D794-1E52-4DA5-9498-B04F2E34ED67}" type="datetime1">
              <a:rPr lang="fr-FR" smtClean="0"/>
              <a:t>27/06/2022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Nathan DESGARDINS / ‹N°›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A03C-4A8E-4152-AECA-5962EC555F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970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CD74-E537-4E95-A54F-48EC8DD83ACC}" type="datetime1">
              <a:rPr lang="fr-FR" smtClean="0"/>
              <a:t>27/06/2022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Nathan DESGARDINS / ‹N°›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A03C-4A8E-4152-AECA-5962EC555F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7848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DA18-B0B1-4DC3-9880-85423B3A41DF}" type="datetime1">
              <a:rPr lang="fr-FR" smtClean="0"/>
              <a:t>27/06/2022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Nathan DESGARDINS / ‹N°›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A03C-4A8E-4152-AECA-5962EC555F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215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1985-AD02-4B8E-9874-4957AB365575}" type="datetime1">
              <a:rPr lang="fr-FR" smtClean="0"/>
              <a:t>27/06/2022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Nathan DESGARDINS / ‹N°›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A03C-4A8E-4152-AECA-5962EC555F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66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3918" y="365125"/>
            <a:ext cx="8849882" cy="1325563"/>
          </a:xfrm>
        </p:spPr>
        <p:txBody>
          <a:bodyPr/>
          <a:lstStyle>
            <a:lvl1pPr>
              <a:defRPr>
                <a:latin typeface="Calisto MT" panose="02040603050505030304" pitchFamily="18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051585"/>
            <a:ext cx="10515600" cy="4125378"/>
          </a:xfrm>
        </p:spPr>
        <p:txBody>
          <a:bodyPr/>
          <a:lstStyle>
            <a:lvl1pPr>
              <a:defRPr>
                <a:latin typeface="Calisto MT" panose="02040603050505030304" pitchFamily="18" charset="0"/>
              </a:defRPr>
            </a:lvl1pPr>
            <a:lvl2pPr>
              <a:defRPr>
                <a:latin typeface="Calisto MT" panose="02040603050505030304" pitchFamily="18" charset="0"/>
              </a:defRPr>
            </a:lvl2pPr>
            <a:lvl3pPr>
              <a:defRPr>
                <a:latin typeface="Calisto MT" panose="02040603050505030304" pitchFamily="18" charset="0"/>
              </a:defRPr>
            </a:lvl3pPr>
            <a:lvl4pPr>
              <a:defRPr>
                <a:latin typeface="Calisto MT" panose="02040603050505030304" pitchFamily="18" charset="0"/>
              </a:defRPr>
            </a:lvl4pPr>
            <a:lvl5pPr>
              <a:defRPr>
                <a:latin typeface="Calisto MT" panose="02040603050505030304" pitchFamily="18" charset="0"/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67AF-F4E7-44D3-82FB-52E1040B2DC5}" type="datetime1">
              <a:rPr lang="fr-FR" smtClean="0"/>
              <a:t>27/06/2022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22901" cy="1394879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4948015" y="6136700"/>
            <a:ext cx="229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>
                    <a:lumMod val="75000"/>
                  </a:schemeClr>
                </a:solidFill>
                <a:latin typeface="Calisto MT" panose="02040603050505030304" pitchFamily="18" charset="0"/>
              </a:rPr>
              <a:t>Nathan DESGARDINS </a:t>
            </a:r>
            <a:fld id="{38F778E8-E374-411F-9818-4059CBD2AC46}" type="slidenum">
              <a:rPr lang="fr-FR" sz="1600" smtClean="0">
                <a:latin typeface="Calisto MT" panose="02040603050505030304" pitchFamily="18" charset="0"/>
              </a:rPr>
              <a:pPr algn="ctr"/>
              <a:t>‹N°›</a:t>
            </a:fld>
            <a:endParaRPr lang="fr-FR" sz="1600" dirty="0">
              <a:latin typeface="Calisto MT" panose="02040603050505030304" pitchFamily="18" charset="0"/>
            </a:endParaRPr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0" y="1755776"/>
            <a:ext cx="9087239" cy="0"/>
          </a:xfrm>
          <a:prstGeom prst="line">
            <a:avLst/>
          </a:prstGeom>
          <a:ln w="38100">
            <a:solidFill>
              <a:srgbClr val="75C0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6" r="13972" b="-17037"/>
          <a:stretch/>
        </p:blipFill>
        <p:spPr>
          <a:xfrm>
            <a:off x="9950942" y="5563310"/>
            <a:ext cx="2241058" cy="185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13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C597-5C57-4F05-BE9C-E12AF075DD30}" type="datetime1">
              <a:rPr lang="fr-FR" smtClean="0"/>
              <a:t>27/06/2022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Nathan DESGARDINS / ‹N°›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A03C-4A8E-4152-AECA-5962EC555F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10048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29BD-858C-4FC2-A06F-018417B3D6FD}" type="datetime1">
              <a:rPr lang="fr-FR" smtClean="0"/>
              <a:t>27/06/2022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Nathan DESGARDINS / ‹N°›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A03C-4A8E-4152-AECA-5962EC555F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033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7AB1A-2DDA-4E38-ACE5-37EBCCDEEFC1}" type="datetime1">
              <a:rPr lang="fr-FR" smtClean="0"/>
              <a:t>27/06/2022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Nathan DESGARDINS / ‹N°›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A03C-4A8E-4152-AECA-5962EC555F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1472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Calisto MT" panose="0204060305050503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9C2C-C64F-44F5-AA36-133EDBB010A4}" type="datetime1">
              <a:rPr lang="fr-FR" smtClean="0"/>
              <a:t>27/06/2022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latin typeface="Calisto MT" panose="02040603050505030304" pitchFamily="18" charset="0"/>
              </a:rPr>
              <a:t>Nathan</a:t>
            </a:r>
            <a:r>
              <a:rPr lang="fr-FR" dirty="0" smtClean="0"/>
              <a:t> DESGARDINS / ‹N°›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A03C-4A8E-4152-AECA-5962EC555F0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971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sto MT" panose="02040603050505030304" pitchFamily="18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Calisto MT" panose="02040603050505030304" pitchFamily="18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Calisto MT" panose="02040603050505030304" pitchFamily="18" charset="0"/>
              </a:defRPr>
            </a:lvl1pPr>
            <a:lvl2pPr>
              <a:defRPr>
                <a:latin typeface="Calisto MT" panose="02040603050505030304" pitchFamily="18" charset="0"/>
              </a:defRPr>
            </a:lvl2pPr>
            <a:lvl3pPr>
              <a:defRPr>
                <a:latin typeface="Calisto MT" panose="02040603050505030304" pitchFamily="18" charset="0"/>
              </a:defRPr>
            </a:lvl3pPr>
            <a:lvl4pPr>
              <a:defRPr>
                <a:latin typeface="Calisto MT" panose="02040603050505030304" pitchFamily="18" charset="0"/>
              </a:defRPr>
            </a:lvl4pPr>
            <a:lvl5pPr>
              <a:defRPr>
                <a:latin typeface="Calisto MT" panose="02040603050505030304" pitchFamily="18" charset="0"/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C186D-7EE7-4F4E-8AE6-D3D660F33AE1}" type="datetime1">
              <a:rPr lang="fr-FR" smtClean="0"/>
              <a:t>27/06/2022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Nathan DESGARDINS / ‹N°›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A03C-4A8E-4152-AECA-5962EC555F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826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sto MT" panose="0204060305050503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sto MT" panose="02040603050505030304" pitchFamily="18" charset="0"/>
              </a:defRPr>
            </a:lvl1pPr>
            <a:lvl2pPr>
              <a:defRPr>
                <a:latin typeface="Calisto MT" panose="02040603050505030304" pitchFamily="18" charset="0"/>
              </a:defRPr>
            </a:lvl2pPr>
            <a:lvl3pPr>
              <a:defRPr>
                <a:latin typeface="Calisto MT" panose="02040603050505030304" pitchFamily="18" charset="0"/>
              </a:defRPr>
            </a:lvl3pPr>
            <a:lvl4pPr>
              <a:defRPr>
                <a:latin typeface="Calisto MT" panose="02040603050505030304" pitchFamily="18" charset="0"/>
              </a:defRPr>
            </a:lvl4pPr>
            <a:lvl5pPr>
              <a:defRPr>
                <a:latin typeface="Calisto MT" panose="02040603050505030304" pitchFamily="18" charset="0"/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sto MT" panose="0204060305050503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sto MT" panose="02040603050505030304" pitchFamily="18" charset="0"/>
              </a:defRPr>
            </a:lvl1pPr>
            <a:lvl2pPr>
              <a:defRPr>
                <a:latin typeface="Calisto MT" panose="02040603050505030304" pitchFamily="18" charset="0"/>
              </a:defRPr>
            </a:lvl2pPr>
            <a:lvl3pPr>
              <a:defRPr>
                <a:latin typeface="Calisto MT" panose="02040603050505030304" pitchFamily="18" charset="0"/>
              </a:defRPr>
            </a:lvl3pPr>
            <a:lvl4pPr>
              <a:defRPr>
                <a:latin typeface="Calisto MT" panose="02040603050505030304" pitchFamily="18" charset="0"/>
              </a:defRPr>
            </a:lvl4pPr>
            <a:lvl5pPr>
              <a:defRPr>
                <a:latin typeface="Calisto MT" panose="02040603050505030304" pitchFamily="18" charset="0"/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D794-1E52-4DA5-9498-B04F2E34ED67}" type="datetime1">
              <a:rPr lang="fr-FR" smtClean="0"/>
              <a:t>27/06/2022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Nathan DESGARDINS / ‹N°›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A03C-4A8E-4152-AECA-5962EC555F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6474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sto MT" panose="02040603050505030304" pitchFamily="18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ACD74-E537-4E95-A54F-48EC8DD83ACC}" type="datetime1">
              <a:rPr lang="fr-FR" smtClean="0"/>
              <a:t>27/06/2022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Nathan DESGARDINS / ‹N°›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A03C-4A8E-4152-AECA-5962EC555F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997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DA18-B0B1-4DC3-9880-85423B3A41DF}" type="datetime1">
              <a:rPr lang="fr-FR" smtClean="0"/>
              <a:t>27/06/2022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Nathan DESGARDINS / ‹N°›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A03C-4A8E-4152-AECA-5962EC555F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829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1985-AD02-4B8E-9874-4957AB365575}" type="datetime1">
              <a:rPr lang="fr-FR" smtClean="0"/>
              <a:t>27/06/2022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Nathan DESGARDINS / ‹N°›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A03C-4A8E-4152-AECA-5962EC555F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866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8C597-5C57-4F05-BE9C-E12AF075DD30}" type="datetime1">
              <a:rPr lang="fr-FR" smtClean="0"/>
              <a:t>27/06/2022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Nathan DESGARDINS / ‹N°›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A03C-4A8E-4152-AECA-5962EC555F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053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BC802-40FE-443B-B91A-9D7479D5F8C7}" type="datetime1">
              <a:rPr lang="fr-FR" smtClean="0"/>
              <a:t>27/06/2022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Nathan DESGARDINS / ‹N°›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0A03C-4A8E-4152-AECA-5962EC555F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2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BC802-40FE-443B-B91A-9D7479D5F8C7}" type="datetime1">
              <a:rPr lang="fr-FR" smtClean="0"/>
              <a:t>27/06/2022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Nathan DESGARDINS / ‹N°›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0A03C-4A8E-4152-AECA-5962EC555F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98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760717"/>
            <a:ext cx="9144000" cy="2387600"/>
          </a:xfrm>
        </p:spPr>
        <p:txBody>
          <a:bodyPr/>
          <a:lstStyle/>
          <a:p>
            <a:r>
              <a:rPr lang="fr-FR" dirty="0" smtClean="0"/>
              <a:t>Bilan de ma mission sur la stratégie biodiversité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718648"/>
            <a:ext cx="9144000" cy="539151"/>
          </a:xfrm>
        </p:spPr>
        <p:txBody>
          <a:bodyPr/>
          <a:lstStyle/>
          <a:p>
            <a:r>
              <a:rPr lang="fr-FR" dirty="0" smtClean="0"/>
              <a:t>15/11/2021 – 15/04/2022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315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43" y="365125"/>
            <a:ext cx="4268277" cy="6063666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6862" y="370059"/>
            <a:ext cx="4273051" cy="606366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3106" y="368945"/>
            <a:ext cx="4074774" cy="60647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668" y="365125"/>
            <a:ext cx="4271067" cy="60647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739" y="358031"/>
            <a:ext cx="4264238" cy="6068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7727" y="365671"/>
            <a:ext cx="4291032" cy="606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3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3918" y="346837"/>
            <a:ext cx="8849882" cy="1325563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5"/>
            </a:pPr>
            <a:r>
              <a:rPr lang="fr-FR" dirty="0"/>
              <a:t>Aide à la rédaction d’une trame verte, bleue et </a:t>
            </a:r>
            <a:r>
              <a:rPr lang="fr-FR" dirty="0" smtClean="0"/>
              <a:t>noire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Collecte des études TVBN menées dans autres collectivités</a:t>
            </a:r>
          </a:p>
          <a:p>
            <a:r>
              <a:rPr lang="fr-FR" dirty="0" smtClean="0"/>
              <a:t>Récupération d’un cahier des charges type d’étude de TVB</a:t>
            </a:r>
          </a:p>
          <a:p>
            <a:r>
              <a:rPr lang="fr-FR" dirty="0"/>
              <a:t>Récupération d’un cahier des charges type d’étude de </a:t>
            </a:r>
            <a:r>
              <a:rPr lang="fr-FR" dirty="0" smtClean="0"/>
              <a:t>Trame Noire</a:t>
            </a:r>
            <a:endParaRPr lang="fr-FR" dirty="0"/>
          </a:p>
          <a:p>
            <a:r>
              <a:rPr lang="fr-FR" dirty="0" smtClean="0"/>
              <a:t>Guide + documents rappel sur la règlementation de l’éclairage nocturne</a:t>
            </a:r>
          </a:p>
          <a:p>
            <a:endParaRPr lang="fr-FR" dirty="0" smtClean="0"/>
          </a:p>
          <a:p>
            <a:r>
              <a:rPr lang="fr-FR" dirty="0" smtClean="0"/>
              <a:t>Création d’une carte trame verte provisoire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781" y="4114274"/>
            <a:ext cx="4502401" cy="902199"/>
          </a:xfrm>
          <a:prstGeom prst="rect">
            <a:avLst/>
          </a:prstGeom>
          <a:ln>
            <a:noFill/>
          </a:ln>
        </p:spPr>
      </p:pic>
      <p:sp>
        <p:nvSpPr>
          <p:cNvPr id="7" name="Flèche droite 6"/>
          <p:cNvSpPr/>
          <p:nvPr/>
        </p:nvSpPr>
        <p:spPr>
          <a:xfrm>
            <a:off x="2915216" y="4350517"/>
            <a:ext cx="1131683" cy="357286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26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08230" y="-21034"/>
            <a:ext cx="12539050" cy="71370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900" y="-21034"/>
            <a:ext cx="4862976" cy="687903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085" y="0"/>
            <a:ext cx="4865030" cy="688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9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477475"/>
            <a:ext cx="10515600" cy="170522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5400" dirty="0" smtClean="0">
                <a:latin typeface="Calisto MT" panose="02040603050505030304" pitchFamily="18" charset="0"/>
              </a:rPr>
              <a:t>Merci de votre attention !</a:t>
            </a:r>
            <a:endParaRPr lang="fr-FR" sz="5400" dirty="0">
              <a:latin typeface="Calisto MT" panose="02040603050505030304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36204-529C-4363-B334-722D3FC0128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3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fr-FR" sz="4200" dirty="0"/>
              <a:t>Rappel des missions et des objectifs 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>
              <a:lnSpc>
                <a:spcPct val="120000"/>
              </a:lnSpc>
              <a:buSzPct val="100000"/>
              <a:buFont typeface="+mj-lt"/>
              <a:buAutoNum type="romanUcPeriod"/>
            </a:pPr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</a:rPr>
              <a:t>Collecter l’ensemble des données naturalistes présentes sur le territoire de Flers Agglo </a:t>
            </a:r>
          </a:p>
          <a:p>
            <a:pPr marL="571500" indent="-571500">
              <a:lnSpc>
                <a:spcPct val="120000"/>
              </a:lnSpc>
              <a:buSzPct val="100000"/>
              <a:buFont typeface="+mj-lt"/>
              <a:buAutoNum type="romanUcPeriod"/>
            </a:pPr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</a:rPr>
              <a:t>Identifier les zones à enjeux sur le territoire</a:t>
            </a:r>
          </a:p>
          <a:p>
            <a:pPr marL="571500" indent="-571500">
              <a:lnSpc>
                <a:spcPct val="120000"/>
              </a:lnSpc>
              <a:buSzPct val="100000"/>
              <a:buFont typeface="+mj-lt"/>
              <a:buAutoNum type="romanUcPeriod"/>
            </a:pPr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</a:rPr>
              <a:t>Construction et suivi de la stratégie biodiversité (étude CEREMA, propositions d’actions/d’évènements, sensibilisation)</a:t>
            </a:r>
          </a:p>
          <a:p>
            <a:pPr marL="571500" indent="-571500">
              <a:lnSpc>
                <a:spcPct val="120000"/>
              </a:lnSpc>
              <a:buSzPct val="100000"/>
              <a:buFont typeface="+mj-lt"/>
              <a:buAutoNum type="romanUcPeriod"/>
            </a:pPr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</a:rPr>
              <a:t>Définir un cahier des charges pour la stratégie biodiversité et pour les études faune/flore</a:t>
            </a:r>
          </a:p>
          <a:p>
            <a:pPr marL="571500" indent="-571500">
              <a:lnSpc>
                <a:spcPct val="120000"/>
              </a:lnSpc>
              <a:buSzPct val="100000"/>
              <a:buFont typeface="+mj-lt"/>
              <a:buAutoNum type="romanUcPeriod"/>
            </a:pPr>
            <a:r>
              <a:rPr lang="fr-FR" sz="2400" dirty="0" smtClean="0">
                <a:solidFill>
                  <a:schemeClr val="bg2">
                    <a:lumMod val="25000"/>
                  </a:schemeClr>
                </a:solidFill>
              </a:rPr>
              <a:t>Aide à la rédaction d’une trame verte, bleue et noire</a:t>
            </a:r>
            <a:endParaRPr lang="fr-FR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78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fr-FR" sz="3200" dirty="0"/>
              <a:t>Collecter l’ensemble des données naturalistes présentes sur le territoire de Flers Agglo </a:t>
            </a:r>
            <a:endParaRPr lang="fr-FR" sz="5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051585"/>
            <a:ext cx="5683370" cy="4125378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"/>
            </a:pPr>
            <a:r>
              <a:rPr lang="fr-FR" sz="4400" dirty="0" smtClean="0">
                <a:solidFill>
                  <a:schemeClr val="bg2">
                    <a:lumMod val="25000"/>
                  </a:schemeClr>
                </a:solidFill>
              </a:rPr>
              <a:t>Récupération et compilation des données déjà existantes : </a:t>
            </a:r>
            <a:endParaRPr lang="fr-FR" sz="44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"/>
            </a:pPr>
            <a:endParaRPr lang="fr-FR" sz="19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fr-FR" sz="4400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 Inventaires des haies sur Flers Agglo (2019)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fr-FR" sz="4400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4400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Atlas de la Biodiversité Communale de </a:t>
            </a:r>
            <a:r>
              <a:rPr lang="fr-FR" sz="4400" dirty="0" err="1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Caligny</a:t>
            </a:r>
            <a:endParaRPr lang="fr-FR" sz="4400" dirty="0" smtClean="0">
              <a:solidFill>
                <a:schemeClr val="bg2">
                  <a:lumMod val="25000"/>
                </a:schemeClr>
              </a:solidFill>
              <a:sym typeface="Wingdings" panose="05000000000000000000" pitchFamily="2" charset="2"/>
            </a:endParaRP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fr-FR" sz="4400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 Données naturalistes de l’ANBDD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fr-FR" sz="4400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Prise de contact avec l’AFFO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fr-FR" sz="4400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sz="4400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Contact avec le PNR Normandie-Maine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à"/>
            </a:pPr>
            <a:r>
              <a:rPr lang="fr-FR" sz="4400" dirty="0" smtClean="0">
                <a:solidFill>
                  <a:schemeClr val="bg2">
                    <a:lumMod val="25000"/>
                  </a:schemeClr>
                </a:solidFill>
              </a:rPr>
              <a:t> Base de données ODIN</a:t>
            </a:r>
            <a:endParaRPr lang="fr-FR" sz="4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16" y="1880558"/>
            <a:ext cx="3352259" cy="47445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16" y="1880558"/>
            <a:ext cx="3352259" cy="47445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16" y="1883702"/>
            <a:ext cx="3352259" cy="474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1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2441" y="347017"/>
            <a:ext cx="4965191" cy="1325563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2"/>
            </a:pPr>
            <a:r>
              <a:rPr lang="fr-FR" sz="3200" dirty="0"/>
              <a:t>Identifier les zones à enjeux sur le </a:t>
            </a:r>
            <a:r>
              <a:rPr lang="fr-FR" sz="3200" dirty="0" smtClean="0"/>
              <a:t>territoire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4168" y="1997264"/>
            <a:ext cx="6773289" cy="4125378"/>
          </a:xfrm>
        </p:spPr>
        <p:txBody>
          <a:bodyPr/>
          <a:lstStyle/>
          <a:p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Identification des zones à partir des données existantes :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 Inventaire des haies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Zones humides : + de 10% du territoire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Sites classés (ZNIEFF, </a:t>
            </a:r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Natura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 2000,etc.)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Données AFFO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etc.</a:t>
            </a:r>
            <a:endParaRPr lang="fr-FR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808" y="0"/>
            <a:ext cx="4864192" cy="68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6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7940" y="93520"/>
            <a:ext cx="8849882" cy="1325563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2"/>
            </a:pPr>
            <a:r>
              <a:rPr lang="fr-FR" sz="3200" dirty="0"/>
              <a:t>Identifier les zones à enjeux sur le </a:t>
            </a:r>
            <a:r>
              <a:rPr lang="fr-FR" sz="3200" dirty="0" smtClean="0"/>
              <a:t>territoire</a:t>
            </a:r>
            <a:endParaRPr lang="fr-FR" sz="32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63" y="1115686"/>
            <a:ext cx="3963264" cy="5609299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" t="1680" r="2897" b="2483"/>
          <a:stretch/>
        </p:blipFill>
        <p:spPr>
          <a:xfrm>
            <a:off x="7344513" y="1113919"/>
            <a:ext cx="3899890" cy="561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0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2"/>
            </a:pPr>
            <a:r>
              <a:rPr lang="fr-FR" dirty="0"/>
              <a:t>Identifier les zones à enjeux sur le </a:t>
            </a:r>
            <a:r>
              <a:rPr lang="fr-FR" dirty="0" smtClean="0"/>
              <a:t>territoire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61461"/>
            <a:ext cx="10515600" cy="4620819"/>
          </a:xfrm>
        </p:spPr>
        <p:txBody>
          <a:bodyPr/>
          <a:lstStyle/>
          <a:p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 Quelques sites remarquables : - Marais au Grand </a:t>
            </a:r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</a:rPr>
              <a:t>Hazé</a:t>
            </a:r>
            <a:endParaRPr lang="fr-FR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4752975">
              <a:buNone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 - Vallée de l’Orne</a:t>
            </a:r>
          </a:p>
          <a:p>
            <a:pPr indent="4614863">
              <a:buNone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- Marais de Messei</a:t>
            </a:r>
          </a:p>
          <a:p>
            <a:pPr indent="4614863">
              <a:buNone/>
            </a:pP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- …</a:t>
            </a:r>
          </a:p>
          <a:p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 Répartition homogène de la biodiversité dite « ordinaire »</a:t>
            </a:r>
          </a:p>
          <a:p>
            <a:endParaRPr lang="fr-FR" dirty="0" smtClean="0">
              <a:solidFill>
                <a:schemeClr val="bg2">
                  <a:lumMod val="25000"/>
                </a:schemeClr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fr-FR" sz="2800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Maintenir la protection et la préservation de sites remarquables</a:t>
            </a:r>
          </a:p>
          <a:p>
            <a:pPr marL="457200" lvl="1" indent="0">
              <a:buNone/>
            </a:pPr>
            <a:r>
              <a:rPr lang="fr-FR" sz="2800" dirty="0" smtClean="0">
                <a:solidFill>
                  <a:schemeClr val="bg2">
                    <a:lumMod val="25000"/>
                  </a:schemeClr>
                </a:solidFill>
                <a:sym typeface="Wingdings" panose="05000000000000000000" pitchFamily="2" charset="2"/>
              </a:rPr>
              <a:t>Poursuivre le maintien du patrimoine naturel (zones humides, bocages, prairies, etc.)</a:t>
            </a:r>
            <a:r>
              <a:rPr lang="fr-FR" sz="2800" dirty="0" smtClean="0">
                <a:sym typeface="Wingdings" panose="05000000000000000000" pitchFamily="2" charset="2"/>
              </a:rPr>
              <a:t></a:t>
            </a:r>
          </a:p>
          <a:p>
            <a:endParaRPr lang="fr-FR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2">
                <a:lumMod val="2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885854"/>
            <a:ext cx="429285" cy="42928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2">
                <a:lumMod val="2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324947"/>
            <a:ext cx="429285" cy="4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3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+mj-lt"/>
              <a:buAutoNum type="romanUcPeriod" startAt="3"/>
            </a:pPr>
            <a:r>
              <a:rPr lang="fr-FR" sz="3200" dirty="0" smtClean="0"/>
              <a:t> Réflexion et </a:t>
            </a:r>
            <a:r>
              <a:rPr lang="fr-FR" sz="3200" dirty="0"/>
              <a:t>c</a:t>
            </a:r>
            <a:r>
              <a:rPr lang="fr-FR" sz="3200" dirty="0" smtClean="0"/>
              <a:t>onstruction de </a:t>
            </a:r>
            <a:r>
              <a:rPr lang="fr-FR" sz="3200" dirty="0"/>
              <a:t>la stratégie </a:t>
            </a:r>
            <a:r>
              <a:rPr lang="fr-FR" sz="3200" dirty="0" smtClean="0"/>
              <a:t>biodiversité</a:t>
            </a:r>
            <a:endParaRPr lang="fr-FR" sz="5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R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etour d’expériences des collectivités sur leur stratégie biodiversité</a:t>
            </a:r>
          </a:p>
          <a:p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Prise de contact avec les communauté de communes avoisinantes (IVN, Argentan Intercom)</a:t>
            </a:r>
          </a:p>
          <a:p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Participation aux ateliers SRB (Stratégie régionale pour la Biodiversité)</a:t>
            </a:r>
          </a:p>
          <a:p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Création d’un article biodiversité/environnement dans le journal « Le Fil Magazine »</a:t>
            </a:r>
          </a:p>
          <a:p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Sorties naturalistes pédagogiques (inventaires chauves-souris, papillons de nuits)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932" y="0"/>
            <a:ext cx="5244136" cy="687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1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3918" y="301117"/>
            <a:ext cx="8849882" cy="1325563"/>
          </a:xfrm>
        </p:spPr>
        <p:txBody>
          <a:bodyPr>
            <a:noAutofit/>
          </a:bodyPr>
          <a:lstStyle/>
          <a:p>
            <a:pPr marL="857250" indent="-857250">
              <a:buFont typeface="+mj-lt"/>
              <a:buAutoNum type="romanUcPeriod" startAt="4"/>
            </a:pPr>
            <a:r>
              <a:rPr lang="fr-FR" sz="3200" dirty="0" smtClean="0"/>
              <a:t>Définir un cahier des charges pour la stratégie biodiversité et pour les études faune/flore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Non finalisé </a:t>
            </a:r>
          </a:p>
          <a:p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fr-FR" baseline="30000" dirty="0" smtClean="0">
                <a:solidFill>
                  <a:schemeClr val="bg2">
                    <a:lumMod val="25000"/>
                  </a:schemeClr>
                </a:solidFill>
              </a:rPr>
              <a:t>ère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 phase de recherche</a:t>
            </a:r>
          </a:p>
          <a:p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2</a:t>
            </a:r>
            <a:r>
              <a:rPr lang="fr-FR" baseline="30000" dirty="0" smtClean="0">
                <a:solidFill>
                  <a:schemeClr val="bg2">
                    <a:lumMod val="25000"/>
                  </a:schemeClr>
                </a:solidFill>
              </a:rPr>
              <a:t>nd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 phase de rédaction </a:t>
            </a:r>
          </a:p>
          <a:p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Objectif : définir les suivis à mener sur la faune et la flore par le prestataire pour les études du </a:t>
            </a:r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</a:rPr>
              <a:t>Plancaïon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, de la </a:t>
            </a:r>
            <a:r>
              <a:rPr lang="fr-FR" dirty="0" err="1" smtClean="0">
                <a:solidFill>
                  <a:schemeClr val="bg2">
                    <a:lumMod val="25000"/>
                  </a:schemeClr>
                </a:solidFill>
              </a:rPr>
              <a:t>Fouquerie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 et autres … </a:t>
            </a:r>
            <a:endParaRPr lang="fr-FR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61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3918" y="346837"/>
            <a:ext cx="8849882" cy="1325563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5"/>
            </a:pPr>
            <a:r>
              <a:rPr lang="fr-FR" dirty="0"/>
              <a:t>Aide à la rédaction d’une trame verte, bleue et </a:t>
            </a:r>
            <a:r>
              <a:rPr lang="fr-FR" dirty="0" smtClean="0"/>
              <a:t>noire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Collecter les données TVBN des autres collectivités</a:t>
            </a:r>
          </a:p>
        </p:txBody>
      </p:sp>
    </p:spTree>
    <p:extLst>
      <p:ext uri="{BB962C8B-B14F-4D97-AF65-F5344CB8AC3E}">
        <p14:creationId xmlns:p14="http://schemas.microsoft.com/office/powerpoint/2010/main" val="94898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2118</TotalTime>
  <Words>597</Words>
  <Application>Microsoft Office PowerPoint</Application>
  <PresentationFormat>Grand écran</PresentationFormat>
  <Paragraphs>69</Paragraphs>
  <Slides>13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Calisto MT</vt:lpstr>
      <vt:lpstr>Wingdings</vt:lpstr>
      <vt:lpstr>Thème Office</vt:lpstr>
      <vt:lpstr>1_Thème Office</vt:lpstr>
      <vt:lpstr>Bilan de ma mission sur la stratégie biodiversité</vt:lpstr>
      <vt:lpstr>Rappel des missions et des objectifs </vt:lpstr>
      <vt:lpstr>Collecter l’ensemble des données naturalistes présentes sur le territoire de Flers Agglo </vt:lpstr>
      <vt:lpstr>Identifier les zones à enjeux sur le territoire</vt:lpstr>
      <vt:lpstr>Identifier les zones à enjeux sur le territoire</vt:lpstr>
      <vt:lpstr>Identifier les zones à enjeux sur le territoire</vt:lpstr>
      <vt:lpstr> Réflexion et construction de la stratégie biodiversité</vt:lpstr>
      <vt:lpstr>Définir un cahier des charges pour la stratégie biodiversité et pour les études faune/flore </vt:lpstr>
      <vt:lpstr>Aide à la rédaction d’une trame verte, bleue et noire</vt:lpstr>
      <vt:lpstr>Présentation PowerPoint</vt:lpstr>
      <vt:lpstr>Aide à la rédaction d’une trame verte, bleue et noire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bio diversité</dc:creator>
  <cp:lastModifiedBy>Blandine BIENFAIT</cp:lastModifiedBy>
  <cp:revision>69</cp:revision>
  <dcterms:created xsi:type="dcterms:W3CDTF">2022-01-24T13:00:31Z</dcterms:created>
  <dcterms:modified xsi:type="dcterms:W3CDTF">2022-06-27T07:47:05Z</dcterms:modified>
</cp:coreProperties>
</file>